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6fdd53050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6fdd530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Avery:</a:t>
            </a:r>
            <a:endParaRPr/>
          </a:p>
          <a:p>
            <a:pPr indent="0" lvl="0" marL="0" rtl="0" algn="l">
              <a:spcBef>
                <a:spcPts val="0"/>
              </a:spcBef>
              <a:spcAft>
                <a:spcPts val="0"/>
              </a:spcAft>
              <a:buNone/>
            </a:pPr>
            <a:r>
              <a:rPr lang="en-US"/>
              <a:t>Our navigation structure works with drop downs, </a:t>
            </a:r>
            <a:endParaRPr/>
          </a:p>
          <a:p>
            <a:pPr indent="0" lvl="0" marL="0" rtl="0" algn="l">
              <a:spcBef>
                <a:spcPts val="0"/>
              </a:spcBef>
              <a:spcAft>
                <a:spcPts val="0"/>
              </a:spcAft>
              <a:buNone/>
            </a:pPr>
            <a:r>
              <a:rPr lang="en-US"/>
              <a:t>Software Systems can be reached from the home page and then to get to a specific course you would go to courses, select the course and click on the info you want.</a:t>
            </a:r>
            <a:endParaRPr/>
          </a:p>
          <a:p>
            <a:pPr indent="0" lvl="0" marL="0" rtl="0" algn="l">
              <a:spcBef>
                <a:spcPts val="0"/>
              </a:spcBef>
              <a:spcAft>
                <a:spcPts val="0"/>
              </a:spcAft>
              <a:buNone/>
            </a:pPr>
            <a:r>
              <a:rPr lang="en-US"/>
              <a:t>This is an example of an interaction/task a user can have and other navigation tasks would have a similar set up.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We want to keep the flow simple and quick to ensure users get the info they need easily</a:t>
            </a:r>
            <a:endParaRPr/>
          </a:p>
          <a:p>
            <a:pPr indent="-298450" lvl="0" marL="457200" rtl="0" algn="l">
              <a:spcBef>
                <a:spcPts val="0"/>
              </a:spcBef>
              <a:spcAft>
                <a:spcPts val="0"/>
              </a:spcAft>
              <a:buSzPts val="1100"/>
              <a:buChar char="●"/>
            </a:pPr>
            <a:r>
              <a:rPr lang="en-US"/>
              <a:t>Security within the navigation could be introduced as needed with the use of the cascade login page based on assigned groups.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Avery</a:t>
            </a:r>
            <a:endParaRPr/>
          </a:p>
        </p:txBody>
      </p:sp>
      <p:sp>
        <p:nvSpPr>
          <p:cNvPr id="161" name="Google Shape;16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7034194c7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7034194c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our Lo-fi prototypes we had some key strategies for content that we developed in milestone 3.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main goal was consistency between the public site and the private intranet site.  This was one of the asks from the administrative team and gave us an example to go off of to base our designs around.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for navigation we wanted everything in as few clicks as possible while being categorized logically.  We wanted to avoid any comments along the lines of “oh now I get it”, we wanted navigation to be intuitive with little learning curve</a:t>
            </a:r>
            <a:endParaRPr/>
          </a:p>
          <a:p>
            <a:pPr indent="0" lvl="0" marL="0" rtl="0" algn="l">
              <a:spcBef>
                <a:spcPts val="0"/>
              </a:spcBef>
              <a:spcAft>
                <a:spcPts val="0"/>
              </a:spcAft>
              <a:buNone/>
            </a:pPr>
            <a:r>
              <a:rPr lang="en-US"/>
              <a:t>We also wanted to make sure that with one click you could make it back to any of the primary pages.  Seeing as we don’t have too many levels of pages it makes it a quick way of going back without hitting the back button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security, the user login will allow for verification against the individual user and their user/faculty groups, additional logins may be required for particularly sensitive or confidential files if possible or needed with </a:t>
            </a:r>
            <a:r>
              <a:rPr lang="en-US"/>
              <a:t>Cascade</a:t>
            </a:r>
            <a:r>
              <a:rPr lang="en-US"/>
              <a:t> Server.</a:t>
            </a:r>
            <a:endParaRPr/>
          </a:p>
          <a:p>
            <a:pPr indent="-298450" lvl="0" marL="457200" rtl="0" algn="l">
              <a:spcBef>
                <a:spcPts val="0"/>
              </a:spcBef>
              <a:spcAft>
                <a:spcPts val="0"/>
              </a:spcAft>
              <a:buSzPts val="1100"/>
              <a:buChar char="●"/>
            </a:pPr>
            <a:r>
              <a:rPr lang="en-US"/>
              <a:t>Main parts of </a:t>
            </a:r>
            <a:r>
              <a:rPr lang="en-US"/>
              <a:t>security</a:t>
            </a:r>
            <a:r>
              <a:rPr lang="en-US"/>
              <a:t> selection are:</a:t>
            </a:r>
            <a:endParaRPr/>
          </a:p>
          <a:p>
            <a:pPr indent="-298450" lvl="1" marL="1371600" rtl="0" algn="l">
              <a:spcBef>
                <a:spcPts val="0"/>
              </a:spcBef>
              <a:spcAft>
                <a:spcPts val="0"/>
              </a:spcAft>
              <a:buSzPts val="1100"/>
              <a:buChar char="○"/>
            </a:pPr>
            <a:r>
              <a:rPr lang="en-US"/>
              <a:t>Who has access</a:t>
            </a:r>
            <a:endParaRPr/>
          </a:p>
          <a:p>
            <a:pPr indent="-298450" lvl="1" marL="1371600" rtl="0" algn="l">
              <a:spcBef>
                <a:spcPts val="0"/>
              </a:spcBef>
              <a:spcAft>
                <a:spcPts val="0"/>
              </a:spcAft>
              <a:buSzPts val="1100"/>
              <a:buChar char="○"/>
            </a:pPr>
            <a:r>
              <a:rPr lang="en-US"/>
              <a:t>what they have access to</a:t>
            </a:r>
            <a:endParaRPr/>
          </a:p>
          <a:p>
            <a:pPr indent="-298450" lvl="1" marL="1371600" rtl="0" algn="l">
              <a:spcBef>
                <a:spcPts val="0"/>
              </a:spcBef>
              <a:spcAft>
                <a:spcPts val="0"/>
              </a:spcAft>
              <a:buSzPts val="1100"/>
              <a:buChar char="○"/>
            </a:pPr>
            <a:r>
              <a:rPr lang="en-US"/>
              <a:t>Why they have access</a:t>
            </a:r>
            <a:endParaRPr/>
          </a:p>
          <a:p>
            <a:pPr indent="0" lvl="0" marL="1371600" rtl="0" algn="l">
              <a:spcBef>
                <a:spcPts val="0"/>
              </a:spcBef>
              <a:spcAft>
                <a:spcPts val="0"/>
              </a:spcAft>
              <a:buNone/>
            </a:pPr>
            <a:r>
              <a:t/>
            </a:r>
            <a:endParaRPr/>
          </a:p>
          <a:p>
            <a:pPr indent="0" lvl="0" marL="0" rtl="0" algn="l">
              <a:spcBef>
                <a:spcPts val="0"/>
              </a:spcBef>
              <a:spcAft>
                <a:spcPts val="0"/>
              </a:spcAft>
              <a:buNone/>
            </a:pPr>
            <a:r>
              <a:rPr lang="en-US"/>
              <a:t>We did a bit of looking at the Cascade Server and it is set up initially quite like the main site which will make it easier to keep it consistent between the two.</a:t>
            </a:r>
            <a:endParaRPr/>
          </a:p>
        </p:txBody>
      </p:sp>
      <p:sp>
        <p:nvSpPr>
          <p:cNvPr id="88" name="Google Shape;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our user questionnaire we are still coming up with pre-task questions, however each main section of content has some general or post task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 of our pre-task questions we came up with are :</a:t>
            </a:r>
            <a:endParaRPr/>
          </a:p>
          <a:p>
            <a:pPr indent="0" lvl="0" marL="0" rtl="0" algn="l">
              <a:spcBef>
                <a:spcPts val="0"/>
              </a:spcBef>
              <a:spcAft>
                <a:spcPts val="0"/>
              </a:spcAft>
              <a:buNone/>
            </a:pPr>
            <a:r>
              <a:rPr lang="en-US"/>
              <a:t>What is your current position with the university? This is to help categorize how each group using the site think about it and if there are common things that administration likes that others may not for example.  </a:t>
            </a:r>
            <a:endParaRPr/>
          </a:p>
          <a:p>
            <a:pPr indent="0" lvl="0" marL="0" rtl="0" algn="l">
              <a:spcBef>
                <a:spcPts val="0"/>
              </a:spcBef>
              <a:spcAft>
                <a:spcPts val="0"/>
              </a:spcAft>
              <a:buNone/>
            </a:pPr>
            <a:r>
              <a:rPr lang="en-US"/>
              <a:t>We also want to get a general overview of how the current site is rated.</a:t>
            </a:r>
            <a:endParaRPr/>
          </a:p>
          <a:p>
            <a:pPr indent="0" lvl="0" marL="0" rtl="0" algn="l">
              <a:spcBef>
                <a:spcPts val="0"/>
              </a:spcBef>
              <a:spcAft>
                <a:spcPts val="0"/>
              </a:spcAft>
              <a:buNone/>
            </a:pPr>
            <a:r>
              <a:rPr lang="en-US"/>
              <a:t>Another pretask question could be to ask about general appearance and initial thoughts before navigating through the 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post task questions include: How would you rate navigation to a course or a specific staff member? Could you find a needed form quickly? This allows us to determine if navigation is intuitive and where to improve.</a:t>
            </a:r>
            <a:endParaRPr/>
          </a:p>
        </p:txBody>
      </p:sp>
      <p:sp>
        <p:nvSpPr>
          <p:cNvPr id="94" name="Google Shape;9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6fdd5305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6fdd53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u="sng"/>
              <a:t>Renz</a:t>
            </a:r>
            <a:endParaRPr b="1" u="sng"/>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Content:</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Dynamic — based on time period of the semester</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 frequently used processes — could be a link to the contact information of different departments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Structure: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Consistent throughout all the pages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University of Regina logo along with the title “Faculty of Engineering”</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Main navigation bar</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Side navigation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7034194c7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7034194c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rPr>
              <a:t>Renz</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Navigation / Workflow:</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 main access is the navigation bar — connects all the pages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 side navigation bar allows for quick access — could potentially ease the user’s experience by preventing them from scrolling through the page’s content</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 homepage as a page itself does well with many tests we’ve had for it is dynamic and always strives to provide ease of use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Questions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How would you rate navigation using the drop down menus?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6fdd5305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6fdd530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Avery:</a:t>
            </a:r>
            <a:endParaRPr/>
          </a:p>
          <a:p>
            <a:pPr indent="0" lvl="0" marL="0" rtl="0" algn="l">
              <a:spcBef>
                <a:spcPts val="0"/>
              </a:spcBef>
              <a:spcAft>
                <a:spcPts val="0"/>
              </a:spcAft>
              <a:buClr>
                <a:schemeClr val="dk1"/>
              </a:buClr>
              <a:buSzPts val="1100"/>
              <a:buFont typeface="Arial"/>
              <a:buNone/>
            </a:pPr>
            <a:r>
              <a:rPr lang="en-US">
                <a:solidFill>
                  <a:schemeClr val="dk1"/>
                </a:solidFill>
              </a:rPr>
              <a:t>Content: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The key substance of the program pages are the courses and committees.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 courses contains all the courses and separated by Course level, they contain the course a brief overview.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 individual courses will contain the professor, Exams, assignments and lecture notes separated by year, with each year containing  the individual semesters.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For Committees we separated it similarly to the courses, each committee is listed with members.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When the committee is selected, the committee is separated by year with members and meeting notes for the year.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Navigation: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Courses and Committees are currently navigated through a sidebar or a search function, we may implement drop downs for quicker access, generally the side bar gives some ease of navigation and a way to get to the main headings of programs easier.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Security: Past exam information and committees will be associated with the login and the assigned user and user/faculty groups.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Questions: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How easy was it to find the course from the past semester?</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How was navigation to a committees meeting notes?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6fdd53050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6fdd530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800"/>
              <a:t>Mckenzie</a:t>
            </a:r>
            <a:endParaRPr b="1" sz="800"/>
          </a:p>
          <a:p>
            <a:pPr indent="0" lvl="0" marL="0" rtl="0" algn="l">
              <a:spcBef>
                <a:spcPts val="0"/>
              </a:spcBef>
              <a:spcAft>
                <a:spcPts val="0"/>
              </a:spcAft>
              <a:buNone/>
            </a:pPr>
            <a:r>
              <a:t/>
            </a:r>
            <a:endParaRPr sz="800"/>
          </a:p>
          <a:p>
            <a:pPr indent="0" lvl="0" marL="0" rtl="0" algn="l">
              <a:spcBef>
                <a:spcPts val="0"/>
              </a:spcBef>
              <a:spcAft>
                <a:spcPts val="0"/>
              </a:spcAft>
              <a:buNone/>
            </a:pPr>
            <a:r>
              <a:rPr lang="en-US" sz="800">
                <a:solidFill>
                  <a:schemeClr val="dk1"/>
                </a:solidFill>
              </a:rPr>
              <a:t>Content: </a:t>
            </a:r>
            <a:endParaRPr sz="800">
              <a:solidFill>
                <a:schemeClr val="dk1"/>
              </a:solidFill>
            </a:endParaRPr>
          </a:p>
          <a:p>
            <a:pPr indent="0" lvl="0" marL="0" rtl="0" algn="l">
              <a:spcBef>
                <a:spcPts val="0"/>
              </a:spcBef>
              <a:spcAft>
                <a:spcPts val="0"/>
              </a:spcAft>
              <a:buNone/>
            </a:pPr>
            <a:r>
              <a:rPr lang="en-US" sz="800">
                <a:solidFill>
                  <a:schemeClr val="dk1"/>
                </a:solidFill>
              </a:rPr>
              <a:t>	The main content of the faculty page is each professors details. Each professor will have a picture, interests and contact information.</a:t>
            </a:r>
            <a:endParaRPr sz="800">
              <a:solidFill>
                <a:schemeClr val="dk1"/>
              </a:solidFill>
            </a:endParaRPr>
          </a:p>
          <a:p>
            <a:pPr indent="0" lvl="0" marL="0" rtl="0" algn="l">
              <a:spcBef>
                <a:spcPts val="0"/>
              </a:spcBef>
              <a:spcAft>
                <a:spcPts val="0"/>
              </a:spcAft>
              <a:buNone/>
            </a:pPr>
            <a:r>
              <a:rPr lang="en-US" sz="800">
                <a:solidFill>
                  <a:schemeClr val="dk1"/>
                </a:solidFill>
              </a:rPr>
              <a:t>	The content of research will be similar to faculty, just with research being identifying factor</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Navigation: </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The navigation is very simple. The list will start in alphabetical order and then the two fitler used to sort with a function for last name and a general search for the specific person.</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Research will also be searchable by keyword to add to ease of finding information</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Structure: </a:t>
            </a:r>
            <a:endParaRPr sz="800">
              <a:solidFill>
                <a:schemeClr val="dk1"/>
              </a:solidFill>
            </a:endParaRPr>
          </a:p>
          <a:p>
            <a:pPr indent="457200" lvl="0" marL="0" rtl="0" algn="l">
              <a:spcBef>
                <a:spcPts val="0"/>
              </a:spcBef>
              <a:spcAft>
                <a:spcPts val="0"/>
              </a:spcAft>
              <a:buClr>
                <a:schemeClr val="dk1"/>
              </a:buClr>
              <a:buSzPts val="1100"/>
              <a:buFont typeface="Arial"/>
              <a:buNone/>
            </a:pPr>
            <a:r>
              <a:rPr lang="en-US" sz="800">
                <a:solidFill>
                  <a:schemeClr val="dk1"/>
                </a:solidFill>
              </a:rPr>
              <a:t>The big difference between faculty and research is research only shows people with research interests, allows a search by keyword (not just names), and just shows basic contact info</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Note:</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We may combine the Faculty and Research headings into one heading for clearer and less cluttered navigation bar.</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Questions: </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Faculty - How hard was it to find a specific professors?</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Research - Could you find a specific professors research interest:</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t/>
            </a:r>
            <a:endParaRPr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6fdd53050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6fdd530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Jiahao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Content:</a:t>
            </a:r>
            <a:endParaRPr/>
          </a:p>
          <a:p>
            <a:pPr indent="-298450" lvl="0" marL="457200" rtl="0" algn="l">
              <a:spcBef>
                <a:spcPts val="0"/>
              </a:spcBef>
              <a:spcAft>
                <a:spcPts val="0"/>
              </a:spcAft>
              <a:buSzPts val="1100"/>
              <a:buChar char="●"/>
            </a:pPr>
            <a:r>
              <a:rPr lang="en-US"/>
              <a:t>The forms page will contain the list of forms, able to be sorted be a category seen in the sidebar, or searched by keyword.</a:t>
            </a:r>
            <a:endParaRPr/>
          </a:p>
          <a:p>
            <a:pPr indent="-298450" lvl="0" marL="457200" rtl="0" algn="l">
              <a:spcBef>
                <a:spcPts val="0"/>
              </a:spcBef>
              <a:spcAft>
                <a:spcPts val="0"/>
              </a:spcAft>
              <a:buSzPts val="1100"/>
              <a:buChar char="●"/>
            </a:pPr>
            <a:r>
              <a:rPr lang="en-US"/>
              <a:t>The forms will have a consistent naming convention similar to formName-date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Navigation &amp; structure:</a:t>
            </a:r>
            <a:endParaRPr/>
          </a:p>
          <a:p>
            <a:pPr indent="-298450" lvl="0" marL="457200" rtl="0" algn="l">
              <a:spcBef>
                <a:spcPts val="0"/>
              </a:spcBef>
              <a:spcAft>
                <a:spcPts val="0"/>
              </a:spcAft>
              <a:buSzPts val="1100"/>
              <a:buChar char="●"/>
            </a:pPr>
            <a:r>
              <a:rPr lang="en-US"/>
              <a:t>The forms will be searchable similar to courses, committees and faculty staying with the consistency planned for when we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Questions:</a:t>
            </a:r>
            <a:endParaRPr/>
          </a:p>
          <a:p>
            <a:pPr indent="-298450" lvl="0" marL="457200" rtl="0" algn="l">
              <a:spcBef>
                <a:spcPts val="0"/>
              </a:spcBef>
              <a:spcAft>
                <a:spcPts val="0"/>
              </a:spcAft>
              <a:buSzPts val="1100"/>
              <a:buChar char="●"/>
            </a:pPr>
            <a:r>
              <a:rPr lang="en-US"/>
              <a:t>How easy was it to find specific forms?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6fdd5305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6fdd5305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Jinkai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Content: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 large prototype image Is our main page image we chose after individual sketching and brainstorming. The other images are potential secondary pages for contact info and admission info as you can see. This could change depending on the amount of information needing to be displayed.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 main categories of Info are, Admission information, New Hire, Contact Information, Safety Policies and Events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Navigation &amp; structure: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Navigation will be simple with information kept to one central page, and with an easy to navigate sidebar. Structure will be consistent with the other pages without a search bar as it isn’t needed.</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Calendar could be used for events overview, under the calendar there could be some primary and latest information showing for users.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Also FAQs could help users to find solutions whenever they have difficulties browsing the page, such as IT support stuff like that.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Questions: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Do you have difficulties to find the events in event section?</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Does the main page showing all sections looks simple and clean?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7" name="Shape 67"/>
        <p:cNvGrpSpPr/>
        <p:nvPr/>
      </p:nvGrpSpPr>
      <p:grpSpPr>
        <a:xfrm>
          <a:off x="0" y="0"/>
          <a:ext cx="0" cy="0"/>
          <a:chOff x="0" y="0"/>
          <a:chExt cx="0" cy="0"/>
        </a:xfrm>
      </p:grpSpPr>
      <p:sp>
        <p:nvSpPr>
          <p:cNvPr id="68" name="Google Shape;68;p1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9" name="Google Shape;69;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4" name="Shape 74"/>
        <p:cNvGrpSpPr/>
        <p:nvPr/>
      </p:nvGrpSpPr>
      <p:grpSpPr>
        <a:xfrm>
          <a:off x="0" y="0"/>
          <a:ext cx="0" cy="0"/>
          <a:chOff x="0" y="0"/>
          <a:chExt cx="0" cy="0"/>
        </a:xfrm>
      </p:grpSpPr>
      <p:sp>
        <p:nvSpPr>
          <p:cNvPr id="75" name="Google Shape;75;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6" name="Google Shape;76;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3" name="Shape 23"/>
        <p:cNvGrpSpPr/>
        <p:nvPr/>
      </p:nvGrpSpPr>
      <p:grpSpPr>
        <a:xfrm>
          <a:off x="0" y="0"/>
          <a:ext cx="0" cy="0"/>
          <a:chOff x="0" y="0"/>
          <a:chExt cx="0" cy="0"/>
        </a:xfrm>
      </p:grpSpPr>
      <p:sp>
        <p:nvSpPr>
          <p:cNvPr id="24" name="Google Shape;24;p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 name="Google Shape;25;p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1" name="Google Shape;31;p5"/>
          <p:cNvSpPr txBox="1"/>
          <p:nvPr>
            <p:ph idx="1" type="body"/>
          </p:nvPr>
        </p:nvSpPr>
        <p:spPr>
          <a:xfrm rot="5400000">
            <a:off x="3920332" y="-1256506"/>
            <a:ext cx="4351337"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5" name="Shape 35"/>
        <p:cNvGrpSpPr/>
        <p:nvPr/>
      </p:nvGrpSpPr>
      <p:grpSpPr>
        <a:xfrm>
          <a:off x="0" y="0"/>
          <a:ext cx="0" cy="0"/>
          <a:chOff x="0" y="0"/>
          <a:chExt cx="0" cy="0"/>
        </a:xfrm>
      </p:grpSpPr>
      <p:sp>
        <p:nvSpPr>
          <p:cNvPr id="36" name="Google Shape;36;p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7" name="Google Shape;37;p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8" name="Google Shape;38;p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9" name="Google Shape;3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2" name="Shape 42"/>
        <p:cNvGrpSpPr/>
        <p:nvPr/>
      </p:nvGrpSpPr>
      <p:grpSpPr>
        <a:xfrm>
          <a:off x="0" y="0"/>
          <a:ext cx="0" cy="0"/>
          <a:chOff x="0" y="0"/>
          <a:chExt cx="0" cy="0"/>
        </a:xfrm>
      </p:grpSpPr>
      <p:sp>
        <p:nvSpPr>
          <p:cNvPr id="43" name="Google Shape;43;p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4" name="Google Shape;44;p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 name="Google Shape;45;p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5" name="Google Shape;55;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8" name="Shape 58"/>
        <p:cNvGrpSpPr/>
        <p:nvPr/>
      </p:nvGrpSpPr>
      <p:grpSpPr>
        <a:xfrm>
          <a:off x="0" y="0"/>
          <a:ext cx="0" cy="0"/>
          <a:chOff x="0" y="0"/>
          <a:chExt cx="0" cy="0"/>
        </a:xfrm>
      </p:grpSpPr>
      <p:sp>
        <p:nvSpPr>
          <p:cNvPr id="59" name="Google Shape;59;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0" name="Google Shape;60;p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5D0D0"/>
            </a:gs>
            <a:gs pos="100000">
              <a:srgbClr val="D96868"/>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2"/>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0" i="0" lang="en-US" sz="6000" u="none">
                <a:solidFill>
                  <a:schemeClr val="dk1"/>
                </a:solidFill>
                <a:latin typeface="Calibri"/>
                <a:ea typeface="Calibri"/>
                <a:cs typeface="Calibri"/>
                <a:sym typeface="Calibri"/>
              </a:rPr>
              <a:t>ENSE 374, Milestone 4</a:t>
            </a:r>
            <a:endParaRPr/>
          </a:p>
        </p:txBody>
      </p:sp>
      <p:sp>
        <p:nvSpPr>
          <p:cNvPr id="85" name="Google Shape;85;p13"/>
          <p:cNvSpPr txBox="1"/>
          <p:nvPr>
            <p:ph idx="1" type="subTitle"/>
          </p:nvPr>
        </p:nvSpPr>
        <p:spPr>
          <a:xfrm>
            <a:off x="1524000" y="3602037"/>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Software Group B</a:t>
            </a:r>
            <a:endParaRPr/>
          </a:p>
          <a:p>
            <a:pPr indent="0" lvl="0" marL="0" rtl="0" algn="ctr">
              <a:lnSpc>
                <a:spcPct val="90000"/>
              </a:lnSpc>
              <a:spcBef>
                <a:spcPts val="1000"/>
              </a:spcBef>
              <a:spcAft>
                <a:spcPts val="0"/>
              </a:spcAft>
              <a:buClr>
                <a:schemeClr val="dk1"/>
              </a:buClr>
              <a:buSzPts val="2400"/>
              <a:buNone/>
            </a:pPr>
            <a:r>
              <a:rPr lang="en-US"/>
              <a:t>Avery, Nick, Renz, Jinkai, Jiahao, Mckenzie</a:t>
            </a:r>
            <a:endParaRPr/>
          </a:p>
          <a:p>
            <a:pPr indent="0" lvl="0" marL="0" rtl="0" algn="ctr">
              <a:lnSpc>
                <a:spcPct val="90000"/>
              </a:lnSpc>
              <a:spcBef>
                <a:spcPts val="1000"/>
              </a:spcBef>
              <a:spcAft>
                <a:spcPts val="0"/>
              </a:spcAft>
              <a:buClr>
                <a:schemeClr val="dk1"/>
              </a:buClr>
              <a:buSzPts val="2400"/>
              <a:buNone/>
            </a:pPr>
            <a:r>
              <a:rPr lang="en-US"/>
              <a:t>November 15,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Navigation Flow</a:t>
            </a:r>
            <a:endParaRPr/>
          </a:p>
        </p:txBody>
      </p:sp>
      <p:pic>
        <p:nvPicPr>
          <p:cNvPr id="152" name="Google Shape;152;p22"/>
          <p:cNvPicPr preferRelativeResize="0"/>
          <p:nvPr/>
        </p:nvPicPr>
        <p:blipFill>
          <a:blip r:embed="rId3">
            <a:alphaModFix/>
          </a:blip>
          <a:stretch>
            <a:fillRect/>
          </a:stretch>
        </p:blipFill>
        <p:spPr>
          <a:xfrm>
            <a:off x="0" y="2866050"/>
            <a:ext cx="4027431" cy="3839552"/>
          </a:xfrm>
          <a:prstGeom prst="rect">
            <a:avLst/>
          </a:prstGeom>
          <a:noFill/>
          <a:ln>
            <a:noFill/>
          </a:ln>
        </p:spPr>
      </p:pic>
      <p:pic>
        <p:nvPicPr>
          <p:cNvPr id="153" name="Google Shape;153;p22"/>
          <p:cNvPicPr preferRelativeResize="0"/>
          <p:nvPr/>
        </p:nvPicPr>
        <p:blipFill rotWithShape="1">
          <a:blip r:embed="rId4">
            <a:alphaModFix/>
          </a:blip>
          <a:srcRect b="14712" l="0" r="0" t="0"/>
          <a:stretch/>
        </p:blipFill>
        <p:spPr>
          <a:xfrm>
            <a:off x="3989101" y="2866050"/>
            <a:ext cx="4882368" cy="3839550"/>
          </a:xfrm>
          <a:prstGeom prst="rect">
            <a:avLst/>
          </a:prstGeom>
          <a:noFill/>
          <a:ln>
            <a:noFill/>
          </a:ln>
        </p:spPr>
      </p:pic>
      <p:pic>
        <p:nvPicPr>
          <p:cNvPr id="154" name="Google Shape;154;p22"/>
          <p:cNvPicPr preferRelativeResize="0"/>
          <p:nvPr/>
        </p:nvPicPr>
        <p:blipFill>
          <a:blip r:embed="rId5">
            <a:alphaModFix/>
          </a:blip>
          <a:stretch>
            <a:fillRect/>
          </a:stretch>
        </p:blipFill>
        <p:spPr>
          <a:xfrm>
            <a:off x="8970275" y="2866050"/>
            <a:ext cx="3123702" cy="3839550"/>
          </a:xfrm>
          <a:prstGeom prst="rect">
            <a:avLst/>
          </a:prstGeom>
          <a:noFill/>
          <a:ln>
            <a:noFill/>
          </a:ln>
        </p:spPr>
      </p:pic>
      <p:cxnSp>
        <p:nvCxnSpPr>
          <p:cNvPr id="155" name="Google Shape;155;p22"/>
          <p:cNvCxnSpPr/>
          <p:nvPr/>
        </p:nvCxnSpPr>
        <p:spPr>
          <a:xfrm rot="10800000">
            <a:off x="725675" y="4026500"/>
            <a:ext cx="369900" cy="156600"/>
          </a:xfrm>
          <a:prstGeom prst="straightConnector1">
            <a:avLst/>
          </a:prstGeom>
          <a:noFill/>
          <a:ln cap="flat" cmpd="sng" w="9525">
            <a:solidFill>
              <a:srgbClr val="000000"/>
            </a:solidFill>
            <a:prstDash val="solid"/>
            <a:round/>
            <a:headEnd len="med" w="med" type="none"/>
            <a:tailEnd len="med" w="med" type="triangle"/>
          </a:ln>
        </p:spPr>
      </p:cxnSp>
      <p:cxnSp>
        <p:nvCxnSpPr>
          <p:cNvPr id="156" name="Google Shape;156;p22"/>
          <p:cNvCxnSpPr/>
          <p:nvPr/>
        </p:nvCxnSpPr>
        <p:spPr>
          <a:xfrm flipH="1" rot="10800000">
            <a:off x="5122150" y="4666800"/>
            <a:ext cx="526500" cy="626100"/>
          </a:xfrm>
          <a:prstGeom prst="straightConnector1">
            <a:avLst/>
          </a:prstGeom>
          <a:noFill/>
          <a:ln cap="flat" cmpd="sng" w="9525">
            <a:solidFill>
              <a:srgbClr val="000000"/>
            </a:solidFill>
            <a:prstDash val="solid"/>
            <a:round/>
            <a:headEnd len="med" w="med" type="none"/>
            <a:tailEnd len="med" w="med" type="triangle"/>
          </a:ln>
        </p:spPr>
      </p:cxnSp>
      <p:sp>
        <p:nvSpPr>
          <p:cNvPr id="157" name="Google Shape;157;p22"/>
          <p:cNvSpPr/>
          <p:nvPr/>
        </p:nvSpPr>
        <p:spPr>
          <a:xfrm>
            <a:off x="8746225" y="5255383"/>
            <a:ext cx="644407" cy="551040"/>
          </a:xfrm>
          <a:custGeom>
            <a:rect b="b" l="l" r="r" t="t"/>
            <a:pathLst>
              <a:path extrusionOk="0" h="14797" w="40408">
                <a:moveTo>
                  <a:pt x="0" y="0"/>
                </a:moveTo>
                <a:lnTo>
                  <a:pt x="40408" y="3415"/>
                </a:lnTo>
                <a:lnTo>
                  <a:pt x="0" y="14797"/>
                </a:lnTo>
                <a:close/>
              </a:path>
            </a:pathLst>
          </a:custGeom>
          <a:solidFill>
            <a:schemeClr val="lt2"/>
          </a:solidFill>
          <a:ln cap="flat" cmpd="sng" w="9525">
            <a:solidFill>
              <a:srgbClr val="000000"/>
            </a:solidFill>
            <a:prstDash val="solid"/>
            <a:round/>
            <a:headEnd len="med" w="med" type="none"/>
            <a:tailEnd len="med" w="med" type="none"/>
          </a:ln>
        </p:spPr>
      </p:sp>
      <p:sp>
        <p:nvSpPr>
          <p:cNvPr id="158" name="Google Shape;158;p22"/>
          <p:cNvSpPr/>
          <p:nvPr/>
        </p:nvSpPr>
        <p:spPr>
          <a:xfrm>
            <a:off x="3638300" y="5255383"/>
            <a:ext cx="644407" cy="551040"/>
          </a:xfrm>
          <a:custGeom>
            <a:rect b="b" l="l" r="r" t="t"/>
            <a:pathLst>
              <a:path extrusionOk="0" h="14797" w="40408">
                <a:moveTo>
                  <a:pt x="0" y="0"/>
                </a:moveTo>
                <a:lnTo>
                  <a:pt x="40408" y="3415"/>
                </a:lnTo>
                <a:lnTo>
                  <a:pt x="0" y="14797"/>
                </a:lnTo>
                <a:close/>
              </a:path>
            </a:pathLst>
          </a:custGeom>
          <a:solidFill>
            <a:schemeClr val="lt2"/>
          </a:solidFill>
          <a:ln cap="flat" cmpd="sng" w="9525">
            <a:solidFill>
              <a:srgbClr val="000000"/>
            </a:solidFill>
            <a:prstDash val="solid"/>
            <a:round/>
            <a:headEnd len="med" w="med" type="none"/>
            <a:tailEnd len="med" w="med"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Group reflection</a:t>
            </a:r>
            <a:endParaRPr/>
          </a:p>
        </p:txBody>
      </p:sp>
      <p:sp>
        <p:nvSpPr>
          <p:cNvPr id="164" name="Google Shape;164;p23"/>
          <p:cNvSpPr txBox="1"/>
          <p:nvPr>
            <p:ph idx="1" type="body"/>
          </p:nvPr>
        </p:nvSpPr>
        <p:spPr>
          <a:xfrm>
            <a:off x="0" y="979200"/>
            <a:ext cx="10515600" cy="5878800"/>
          </a:xfrm>
          <a:prstGeom prst="rect">
            <a:avLst/>
          </a:prstGeom>
          <a:noFill/>
          <a:ln>
            <a:noFill/>
          </a:ln>
        </p:spPr>
        <p:txBody>
          <a:bodyPr anchorCtr="0" anchor="t" bIns="45700" lIns="91425" spcFirstLastPara="1" rIns="91425" wrap="square" tIns="45700">
            <a:noAutofit/>
          </a:bodyPr>
          <a:lstStyle/>
          <a:p>
            <a:pPr indent="-177800" lvl="0" marL="2286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How did you feel about this milestone? What did you like about it? What did you dislike?</a:t>
            </a:r>
            <a:endParaRPr sz="2000"/>
          </a:p>
          <a:p>
            <a:pPr indent="-203200" lvl="1" marL="685800" marR="0" rtl="0" algn="l">
              <a:lnSpc>
                <a:spcPct val="80000"/>
              </a:lnSpc>
              <a:spcBef>
                <a:spcPts val="500"/>
              </a:spcBef>
              <a:spcAft>
                <a:spcPts val="0"/>
              </a:spcAft>
              <a:buClr>
                <a:schemeClr val="dk1"/>
              </a:buClr>
              <a:buSzPts val="2000"/>
              <a:buFont typeface="Arial"/>
              <a:buChar char="•"/>
            </a:pPr>
            <a:r>
              <a:rPr lang="en-US" sz="2000"/>
              <a:t>The milestone was good, it felt like it is building upon the proposed content strategy from milestone 3 which was nice.</a:t>
            </a:r>
            <a:endParaRPr sz="2000"/>
          </a:p>
          <a:p>
            <a:pPr indent="0" lvl="0" marL="685800" marR="0" rtl="0" algn="l">
              <a:lnSpc>
                <a:spcPct val="80000"/>
              </a:lnSpc>
              <a:spcBef>
                <a:spcPts val="500"/>
              </a:spcBef>
              <a:spcAft>
                <a:spcPts val="0"/>
              </a:spcAft>
              <a:buNone/>
            </a:pPr>
            <a:r>
              <a:t/>
            </a:r>
            <a:endParaRPr sz="2000"/>
          </a:p>
          <a:p>
            <a:pPr indent="-177800" lvl="0" marL="228600" marR="0" rtl="0" algn="l">
              <a:lnSpc>
                <a:spcPct val="8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What did you learn about yourself as you collaborated and worked through this milestone?</a:t>
            </a:r>
            <a:endParaRPr sz="2000"/>
          </a:p>
          <a:p>
            <a:pPr indent="-241300" lvl="1" marL="685800" marR="0" rtl="0" algn="l">
              <a:lnSpc>
                <a:spcPct val="80000"/>
              </a:lnSpc>
              <a:spcBef>
                <a:spcPts val="0"/>
              </a:spcBef>
              <a:spcAft>
                <a:spcPts val="0"/>
              </a:spcAft>
              <a:buSzPts val="2000"/>
              <a:buChar char="•"/>
            </a:pPr>
            <a:r>
              <a:rPr lang="en-US" sz="2000"/>
              <a:t>Our group worked </a:t>
            </a:r>
            <a:r>
              <a:rPr lang="en-US" sz="2000"/>
              <a:t>concurrently to accomplish milestone 4. This helped with an overall understanding for each group member. </a:t>
            </a:r>
            <a:r>
              <a:rPr lang="en-US" sz="2000"/>
              <a:t> </a:t>
            </a:r>
            <a:endParaRPr sz="2000"/>
          </a:p>
          <a:p>
            <a:pPr indent="0" lvl="0" marL="685800" marR="0" rtl="0" algn="l">
              <a:lnSpc>
                <a:spcPct val="80000"/>
              </a:lnSpc>
              <a:spcBef>
                <a:spcPts val="500"/>
              </a:spcBef>
              <a:spcAft>
                <a:spcPts val="0"/>
              </a:spcAft>
              <a:buNone/>
            </a:pPr>
            <a:r>
              <a:t/>
            </a:r>
            <a:endParaRPr sz="2000"/>
          </a:p>
          <a:p>
            <a:pPr indent="-177800" lvl="0" marL="228600" marR="0" rtl="0" algn="l">
              <a:lnSpc>
                <a:spcPct val="8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How will you use what you have learned going forward?</a:t>
            </a:r>
            <a:endParaRPr sz="2000"/>
          </a:p>
          <a:p>
            <a:pPr indent="-203200" lvl="1" marL="685800" marR="0" rtl="0" algn="l">
              <a:lnSpc>
                <a:spcPct val="80000"/>
              </a:lnSpc>
              <a:spcBef>
                <a:spcPts val="500"/>
              </a:spcBef>
              <a:spcAft>
                <a:spcPts val="0"/>
              </a:spcAft>
              <a:buClr>
                <a:schemeClr val="dk1"/>
              </a:buClr>
              <a:buSzPts val="2000"/>
              <a:buFont typeface="Arial"/>
              <a:buChar char="•"/>
            </a:pPr>
            <a:r>
              <a:rPr lang="en-US" sz="2000"/>
              <a:t>Working as one unit helped with completing the milestone in an </a:t>
            </a:r>
            <a:r>
              <a:rPr lang="en-US" sz="2000"/>
              <a:t>efficient</a:t>
            </a:r>
            <a:r>
              <a:rPr lang="en-US" sz="2000"/>
              <a:t> timeframe.</a:t>
            </a:r>
            <a:endParaRPr sz="2000"/>
          </a:p>
          <a:p>
            <a:pPr indent="0" lvl="0" marL="685800" marR="0" rtl="0" algn="l">
              <a:lnSpc>
                <a:spcPct val="80000"/>
              </a:lnSpc>
              <a:spcBef>
                <a:spcPts val="500"/>
              </a:spcBef>
              <a:spcAft>
                <a:spcPts val="0"/>
              </a:spcAft>
              <a:buNone/>
            </a:pPr>
            <a:r>
              <a:t/>
            </a:r>
            <a:endParaRPr sz="2000"/>
          </a:p>
          <a:p>
            <a:pPr indent="-177800" lvl="0" marL="228600" marR="0" rtl="0" algn="l">
              <a:lnSpc>
                <a:spcPct val="8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What “stuff &amp; things” related to this milestone would you want help with?</a:t>
            </a:r>
            <a:endParaRPr sz="2000"/>
          </a:p>
          <a:p>
            <a:pPr indent="-203200" lvl="1" marL="685800" marR="0" rtl="0" algn="l">
              <a:lnSpc>
                <a:spcPct val="80000"/>
              </a:lnSpc>
              <a:spcBef>
                <a:spcPts val="500"/>
              </a:spcBef>
              <a:spcAft>
                <a:spcPts val="0"/>
              </a:spcAft>
              <a:buClr>
                <a:schemeClr val="dk1"/>
              </a:buClr>
              <a:buSzPts val="2000"/>
              <a:buFont typeface="Arial"/>
              <a:buChar char="•"/>
            </a:pPr>
            <a:r>
              <a:rPr lang="en-US" sz="2000"/>
              <a:t>This milestone went very </a:t>
            </a:r>
            <a:r>
              <a:rPr lang="en-US" sz="2000"/>
              <a:t>smoothly. Further assistance would not be required. </a:t>
            </a:r>
            <a:r>
              <a:rPr lang="en-US" sz="2000"/>
              <a:t> </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4501875" y="259465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Lo-fi prototypes</a:t>
            </a:r>
            <a:endParaRPr/>
          </a:p>
        </p:txBody>
      </p:sp>
      <p:sp>
        <p:nvSpPr>
          <p:cNvPr id="91" name="Google Shape;91;p14"/>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a:p>
          <a:p>
            <a:pPr indent="-228600" lvl="0" marL="228600" marR="0" rtl="0" algn="l">
              <a:lnSpc>
                <a:spcPct val="90000"/>
              </a:lnSpc>
              <a:spcBef>
                <a:spcPts val="1000"/>
              </a:spcBef>
              <a:spcAft>
                <a:spcPts val="0"/>
              </a:spcAft>
              <a:buClr>
                <a:schemeClr val="dk1"/>
              </a:buClr>
              <a:buSzPts val="2800"/>
              <a:buFont typeface="Arial"/>
              <a:buChar char="•"/>
            </a:pPr>
            <a:r>
              <a:rPr lang="en-US"/>
              <a:t>Content St</a:t>
            </a:r>
            <a:r>
              <a:rPr lang="en-US"/>
              <a:t>rategy</a:t>
            </a:r>
            <a:endParaRPr b="0" i="0" sz="2400" u="none" cap="none" strike="noStrike">
              <a:solidFill>
                <a:schemeClr val="dk1"/>
              </a:solidFill>
              <a:latin typeface="Calibri"/>
              <a:ea typeface="Calibri"/>
              <a:cs typeface="Calibri"/>
              <a:sym typeface="Calibri"/>
            </a:endParaRPr>
          </a:p>
          <a:p>
            <a:pPr indent="-190500" lvl="1" marL="685800" marR="0" rtl="0" algn="l">
              <a:lnSpc>
                <a:spcPct val="90000"/>
              </a:lnSpc>
              <a:spcBef>
                <a:spcPts val="500"/>
              </a:spcBef>
              <a:spcAft>
                <a:spcPts val="0"/>
              </a:spcAft>
              <a:buSzPts val="1800"/>
              <a:buChar char="•"/>
            </a:pPr>
            <a:r>
              <a:rPr lang="en-US"/>
              <a:t>Main goal was consistency</a:t>
            </a:r>
            <a:endParaRPr b="0" i="0" sz="2400" u="none" cap="none" strike="noStrike">
              <a:solidFill>
                <a:schemeClr val="dk1"/>
              </a:solidFill>
              <a:latin typeface="Calibri"/>
              <a:ea typeface="Calibri"/>
              <a:cs typeface="Calibri"/>
              <a:sym typeface="Calibri"/>
            </a:endParaRPr>
          </a:p>
          <a:p>
            <a:pPr indent="-190500" lvl="1" marL="685800" marR="0" rtl="0" algn="l">
              <a:lnSpc>
                <a:spcPct val="90000"/>
              </a:lnSpc>
              <a:spcBef>
                <a:spcPts val="500"/>
              </a:spcBef>
              <a:spcAft>
                <a:spcPts val="0"/>
              </a:spcAft>
              <a:buSzPts val="1800"/>
              <a:buChar char="•"/>
            </a:pPr>
            <a:r>
              <a:rPr lang="en-US"/>
              <a:t>Make navigation intuitive and quick</a:t>
            </a:r>
            <a:endParaRPr b="0" i="0" sz="2400" u="none" cap="none" strike="noStrike">
              <a:solidFill>
                <a:schemeClr val="dk1"/>
              </a:solidFill>
              <a:latin typeface="Calibri"/>
              <a:ea typeface="Calibri"/>
              <a:cs typeface="Calibri"/>
              <a:sym typeface="Calibri"/>
            </a:endParaRPr>
          </a:p>
          <a:p>
            <a:pPr indent="-190500" lvl="1" marL="685800" marR="0" rtl="0" algn="l">
              <a:lnSpc>
                <a:spcPct val="90000"/>
              </a:lnSpc>
              <a:spcBef>
                <a:spcPts val="500"/>
              </a:spcBef>
              <a:spcAft>
                <a:spcPts val="0"/>
              </a:spcAft>
              <a:buSzPts val="1800"/>
              <a:buChar char="•"/>
            </a:pPr>
            <a:r>
              <a:rPr lang="en-US"/>
              <a:t>Make all primary pages accessible in one click from any page</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Governance/security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User questionnaire</a:t>
            </a:r>
            <a:endParaRPr/>
          </a:p>
        </p:txBody>
      </p:sp>
      <p:sp>
        <p:nvSpPr>
          <p:cNvPr id="97" name="Google Shape;97;p15"/>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1000"/>
              </a:spcBef>
              <a:spcAft>
                <a:spcPts val="0"/>
              </a:spcAft>
              <a:buNone/>
            </a:pPr>
            <a:r>
              <a:rPr lang="en-US"/>
              <a:t>Pre-Task Questions:</a:t>
            </a:r>
            <a:endParaRPr/>
          </a:p>
          <a:p>
            <a:pPr indent="-381000" lvl="0" marL="457200" marR="0" rtl="0" algn="l">
              <a:lnSpc>
                <a:spcPct val="90000"/>
              </a:lnSpc>
              <a:spcBef>
                <a:spcPts val="1000"/>
              </a:spcBef>
              <a:spcAft>
                <a:spcPts val="0"/>
              </a:spcAft>
              <a:buSzPts val="2400"/>
              <a:buChar char="•"/>
            </a:pPr>
            <a:r>
              <a:rPr lang="en-US" sz="2400"/>
              <a:t>Position with the University?(Faculty, Administration, Dean’s Office)</a:t>
            </a:r>
            <a:endParaRPr sz="2400"/>
          </a:p>
          <a:p>
            <a:pPr indent="-381000" lvl="0" marL="457200" marR="0" rtl="0" algn="l">
              <a:lnSpc>
                <a:spcPct val="90000"/>
              </a:lnSpc>
              <a:spcBef>
                <a:spcPts val="0"/>
              </a:spcBef>
              <a:spcAft>
                <a:spcPts val="0"/>
              </a:spcAft>
              <a:buSzPts val="2400"/>
              <a:buChar char="•"/>
            </a:pPr>
            <a:r>
              <a:rPr lang="en-US" sz="2400"/>
              <a:t>How would you rate the currently live version of the site?</a:t>
            </a:r>
            <a:endParaRPr sz="2400"/>
          </a:p>
          <a:p>
            <a:pPr indent="0" lvl="0" marL="228600" marR="0" rtl="0" algn="l">
              <a:lnSpc>
                <a:spcPct val="90000"/>
              </a:lnSpc>
              <a:spcBef>
                <a:spcPts val="1000"/>
              </a:spcBef>
              <a:spcAft>
                <a:spcPts val="0"/>
              </a:spcAft>
              <a:buNone/>
            </a:pPr>
            <a:r>
              <a:rPr lang="en-US"/>
              <a:t>Post-Task Questions:</a:t>
            </a:r>
            <a:endParaRPr/>
          </a:p>
          <a:p>
            <a:pPr indent="-381000" lvl="0" marL="457200" marR="0" rtl="0" algn="l">
              <a:lnSpc>
                <a:spcPct val="90000"/>
              </a:lnSpc>
              <a:spcBef>
                <a:spcPts val="1000"/>
              </a:spcBef>
              <a:spcAft>
                <a:spcPts val="0"/>
              </a:spcAft>
              <a:buSzPts val="2400"/>
              <a:buChar char="•"/>
            </a:pPr>
            <a:r>
              <a:rPr lang="en-US" sz="2400"/>
              <a:t>How would you rate the navigation to a course? or a staff member?</a:t>
            </a:r>
            <a:endParaRPr sz="2400"/>
          </a:p>
          <a:p>
            <a:pPr indent="-381000" lvl="0" marL="457200" marR="0" rtl="0" algn="l">
              <a:lnSpc>
                <a:spcPct val="90000"/>
              </a:lnSpc>
              <a:spcBef>
                <a:spcPts val="0"/>
              </a:spcBef>
              <a:spcAft>
                <a:spcPts val="0"/>
              </a:spcAft>
              <a:buSzPts val="2400"/>
              <a:buChar char="•"/>
            </a:pPr>
            <a:r>
              <a:rPr lang="en-US" sz="2400"/>
              <a:t>Could you find a needed form quickly?</a:t>
            </a:r>
            <a:endParaRPr sz="2400"/>
          </a:p>
          <a:p>
            <a:pPr indent="-381000" lvl="0" marL="457200" marR="0" rtl="0" algn="l">
              <a:lnSpc>
                <a:spcPct val="90000"/>
              </a:lnSpc>
              <a:spcBef>
                <a:spcPts val="0"/>
              </a:spcBef>
              <a:spcAft>
                <a:spcPts val="0"/>
              </a:spcAft>
              <a:buSzPts val="2400"/>
              <a:buChar char="•"/>
            </a:pPr>
            <a:r>
              <a:rPr lang="en-US" sz="2400"/>
              <a:t>If you got lost looking for something, how many times did you get lost?</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0" y="0"/>
            <a:ext cx="2778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Homepage</a:t>
            </a:r>
            <a:endParaRPr/>
          </a:p>
        </p:txBody>
      </p:sp>
      <p:sp>
        <p:nvSpPr>
          <p:cNvPr id="103" name="Google Shape;103;p16"/>
          <p:cNvSpPr txBox="1"/>
          <p:nvPr>
            <p:ph idx="1" type="body"/>
          </p:nvPr>
        </p:nvSpPr>
        <p:spPr>
          <a:xfrm>
            <a:off x="0" y="988675"/>
            <a:ext cx="5408400" cy="57636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US"/>
              <a:t>Content: </a:t>
            </a:r>
            <a:endParaRPr/>
          </a:p>
          <a:p>
            <a:pPr indent="-342900" lvl="1" marL="914400" rtl="0" algn="l">
              <a:spcBef>
                <a:spcPts val="500"/>
              </a:spcBef>
              <a:spcAft>
                <a:spcPts val="0"/>
              </a:spcAft>
              <a:buSzPts val="1800"/>
              <a:buChar char="•"/>
            </a:pPr>
            <a:r>
              <a:rPr lang="en-US"/>
              <a:t>Dynamic — provides quicker access to links that are necessary at a specific time of the semester</a:t>
            </a:r>
            <a:endParaRPr/>
          </a:p>
          <a:p>
            <a:pPr indent="-342900" lvl="1" marL="914400" rtl="0" algn="l">
              <a:spcBef>
                <a:spcPts val="0"/>
              </a:spcBef>
              <a:spcAft>
                <a:spcPts val="0"/>
              </a:spcAft>
              <a:buSzPts val="1800"/>
              <a:buChar char="•"/>
            </a:pPr>
            <a:r>
              <a:rPr lang="en-US"/>
              <a:t>Frequently used processes</a:t>
            </a:r>
            <a:endParaRPr/>
          </a:p>
          <a:p>
            <a:pPr indent="0" lvl="0" marL="457200" rtl="0" algn="l">
              <a:spcBef>
                <a:spcPts val="1000"/>
              </a:spcBef>
              <a:spcAft>
                <a:spcPts val="0"/>
              </a:spcAft>
              <a:buNone/>
            </a:pPr>
            <a:r>
              <a:rPr lang="en-US"/>
              <a:t>General Structure of the Pages:</a:t>
            </a:r>
            <a:endParaRPr/>
          </a:p>
          <a:p>
            <a:pPr indent="-342900" lvl="1" marL="914400" rtl="0" algn="l">
              <a:spcBef>
                <a:spcPts val="500"/>
              </a:spcBef>
              <a:spcAft>
                <a:spcPts val="0"/>
              </a:spcAft>
              <a:buSzPts val="1800"/>
              <a:buChar char="•"/>
            </a:pPr>
            <a:r>
              <a:rPr lang="en-US"/>
              <a:t>The University of Regina logo along with the title “Faculty of Engineering”</a:t>
            </a:r>
            <a:endParaRPr/>
          </a:p>
          <a:p>
            <a:pPr indent="-342900" lvl="1" marL="914400" rtl="0" algn="l">
              <a:spcBef>
                <a:spcPts val="0"/>
              </a:spcBef>
              <a:spcAft>
                <a:spcPts val="0"/>
              </a:spcAft>
              <a:buSzPts val="1800"/>
              <a:buChar char="•"/>
            </a:pPr>
            <a:r>
              <a:rPr lang="en-US"/>
              <a:t>The main navigation bar</a:t>
            </a:r>
            <a:endParaRPr/>
          </a:p>
          <a:p>
            <a:pPr indent="-342900" lvl="1" marL="914400" rtl="0" algn="l">
              <a:spcBef>
                <a:spcPts val="0"/>
              </a:spcBef>
              <a:spcAft>
                <a:spcPts val="0"/>
              </a:spcAft>
              <a:buSzPts val="1800"/>
              <a:buChar char="•"/>
            </a:pPr>
            <a:r>
              <a:rPr lang="en-US"/>
              <a:t>A smaller listed version of the main content in a side navigation bar</a:t>
            </a:r>
            <a:endParaRPr/>
          </a:p>
        </p:txBody>
      </p:sp>
      <p:pic>
        <p:nvPicPr>
          <p:cNvPr id="104" name="Google Shape;104;p16"/>
          <p:cNvPicPr preferRelativeResize="0"/>
          <p:nvPr/>
        </p:nvPicPr>
        <p:blipFill rotWithShape="1">
          <a:blip r:embed="rId3">
            <a:alphaModFix/>
          </a:blip>
          <a:srcRect b="33629" l="0" r="1497" t="0"/>
          <a:stretch/>
        </p:blipFill>
        <p:spPr>
          <a:xfrm>
            <a:off x="5408300" y="163525"/>
            <a:ext cx="6682950" cy="662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0" y="0"/>
            <a:ext cx="2778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Homepage</a:t>
            </a:r>
            <a:endParaRPr/>
          </a:p>
        </p:txBody>
      </p:sp>
      <p:pic>
        <p:nvPicPr>
          <p:cNvPr id="110" name="Google Shape;110;p17"/>
          <p:cNvPicPr preferRelativeResize="0"/>
          <p:nvPr/>
        </p:nvPicPr>
        <p:blipFill rotWithShape="1">
          <a:blip r:embed="rId3">
            <a:alphaModFix/>
          </a:blip>
          <a:srcRect b="63772" l="0" r="0" t="9617"/>
          <a:stretch/>
        </p:blipFill>
        <p:spPr>
          <a:xfrm>
            <a:off x="1529177" y="2431350"/>
            <a:ext cx="9185801" cy="4348775"/>
          </a:xfrm>
          <a:prstGeom prst="rect">
            <a:avLst/>
          </a:prstGeom>
          <a:noFill/>
          <a:ln>
            <a:noFill/>
          </a:ln>
        </p:spPr>
      </p:pic>
      <p:sp>
        <p:nvSpPr>
          <p:cNvPr id="111" name="Google Shape;111;p17"/>
          <p:cNvSpPr txBox="1"/>
          <p:nvPr/>
        </p:nvSpPr>
        <p:spPr>
          <a:xfrm>
            <a:off x="144275" y="981100"/>
            <a:ext cx="11955600" cy="17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Calibri"/>
                <a:ea typeface="Calibri"/>
                <a:cs typeface="Calibri"/>
                <a:sym typeface="Calibri"/>
              </a:rPr>
              <a:t>General Workflow of the Pages:</a:t>
            </a:r>
            <a:endParaRPr sz="2800">
              <a:latin typeface="Calibri"/>
              <a:ea typeface="Calibri"/>
              <a:cs typeface="Calibri"/>
              <a:sym typeface="Calibri"/>
            </a:endParaRPr>
          </a:p>
          <a:p>
            <a:pPr indent="-342900" lvl="0" marL="914400" rtl="0" algn="l">
              <a:spcBef>
                <a:spcPts val="0"/>
              </a:spcBef>
              <a:spcAft>
                <a:spcPts val="0"/>
              </a:spcAft>
              <a:buSzPts val="1800"/>
              <a:buFont typeface="Calibri"/>
              <a:buChar char="●"/>
            </a:pPr>
            <a:r>
              <a:rPr lang="en-US" sz="2400">
                <a:latin typeface="Calibri"/>
                <a:ea typeface="Calibri"/>
                <a:cs typeface="Calibri"/>
                <a:sym typeface="Calibri"/>
              </a:rPr>
              <a:t>Main access: the navigation bar</a:t>
            </a:r>
            <a:endParaRPr sz="2400">
              <a:latin typeface="Calibri"/>
              <a:ea typeface="Calibri"/>
              <a:cs typeface="Calibri"/>
              <a:sym typeface="Calibri"/>
            </a:endParaRPr>
          </a:p>
          <a:p>
            <a:pPr indent="-342900" lvl="0" marL="914400" rtl="0" algn="l">
              <a:spcBef>
                <a:spcPts val="0"/>
              </a:spcBef>
              <a:spcAft>
                <a:spcPts val="0"/>
              </a:spcAft>
              <a:buSzPts val="1800"/>
              <a:buFont typeface="Calibri"/>
              <a:buChar char="●"/>
            </a:pPr>
            <a:r>
              <a:rPr lang="en-US" sz="2400">
                <a:latin typeface="Calibri"/>
                <a:ea typeface="Calibri"/>
                <a:cs typeface="Calibri"/>
                <a:sym typeface="Calibri"/>
              </a:rPr>
              <a:t>Quick access of the contents of a page: side navigation bar</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91440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0" y="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Programs</a:t>
            </a:r>
            <a:endParaRPr/>
          </a:p>
        </p:txBody>
      </p:sp>
      <p:sp>
        <p:nvSpPr>
          <p:cNvPr id="117" name="Google Shape;117;p18"/>
          <p:cNvSpPr txBox="1"/>
          <p:nvPr>
            <p:ph idx="1" type="body"/>
          </p:nvPr>
        </p:nvSpPr>
        <p:spPr>
          <a:xfrm>
            <a:off x="52500" y="1062375"/>
            <a:ext cx="4598700" cy="5672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t>Content:</a:t>
            </a:r>
            <a:endParaRPr u="sng"/>
          </a:p>
          <a:p>
            <a:pPr indent="-342900" lvl="0" marL="457200" rtl="0" algn="l">
              <a:spcBef>
                <a:spcPts val="1000"/>
              </a:spcBef>
              <a:spcAft>
                <a:spcPts val="0"/>
              </a:spcAft>
              <a:buSzPts val="1800"/>
              <a:buChar char="•"/>
            </a:pPr>
            <a:r>
              <a:rPr lang="en-US"/>
              <a:t>Courses:</a:t>
            </a:r>
            <a:endParaRPr/>
          </a:p>
          <a:p>
            <a:pPr indent="-342900" lvl="1" marL="914400" rtl="0" algn="l">
              <a:spcBef>
                <a:spcPts val="0"/>
              </a:spcBef>
              <a:spcAft>
                <a:spcPts val="0"/>
              </a:spcAft>
              <a:buSzPts val="1800"/>
              <a:buChar char="•"/>
            </a:pPr>
            <a:r>
              <a:rPr lang="en-US"/>
              <a:t>Past Profs</a:t>
            </a:r>
            <a:endParaRPr/>
          </a:p>
          <a:p>
            <a:pPr indent="-342900" lvl="1" marL="914400" rtl="0" algn="l">
              <a:spcBef>
                <a:spcPts val="0"/>
              </a:spcBef>
              <a:spcAft>
                <a:spcPts val="0"/>
              </a:spcAft>
              <a:buSzPts val="1800"/>
              <a:buChar char="•"/>
            </a:pPr>
            <a:r>
              <a:rPr lang="en-US"/>
              <a:t>Past Exams and Notes</a:t>
            </a:r>
            <a:endParaRPr/>
          </a:p>
          <a:p>
            <a:pPr indent="-342900" lvl="0" marL="457200" rtl="0" algn="l">
              <a:spcBef>
                <a:spcPts val="0"/>
              </a:spcBef>
              <a:spcAft>
                <a:spcPts val="0"/>
              </a:spcAft>
              <a:buSzPts val="1800"/>
              <a:buChar char="•"/>
            </a:pPr>
            <a:r>
              <a:rPr lang="en-US"/>
              <a:t>Committees</a:t>
            </a:r>
            <a:endParaRPr/>
          </a:p>
          <a:p>
            <a:pPr indent="-342900" lvl="1" marL="914400" rtl="0" algn="l">
              <a:spcBef>
                <a:spcPts val="0"/>
              </a:spcBef>
              <a:spcAft>
                <a:spcPts val="0"/>
              </a:spcAft>
              <a:buSzPts val="1800"/>
              <a:buChar char="•"/>
            </a:pPr>
            <a:r>
              <a:rPr lang="en-US"/>
              <a:t>Current and Past Members</a:t>
            </a:r>
            <a:endParaRPr/>
          </a:p>
          <a:p>
            <a:pPr indent="-342900" lvl="1" marL="914400" rtl="0" algn="l">
              <a:spcBef>
                <a:spcPts val="0"/>
              </a:spcBef>
              <a:spcAft>
                <a:spcPts val="0"/>
              </a:spcAft>
              <a:buSzPts val="1800"/>
              <a:buChar char="•"/>
            </a:pPr>
            <a:r>
              <a:rPr lang="en-US"/>
              <a:t>Meeting Notes</a:t>
            </a:r>
            <a:endParaRPr/>
          </a:p>
          <a:p>
            <a:pPr indent="0" lvl="0" marL="0" rtl="0" algn="l">
              <a:spcBef>
                <a:spcPts val="1000"/>
              </a:spcBef>
              <a:spcAft>
                <a:spcPts val="0"/>
              </a:spcAft>
              <a:buNone/>
            </a:pPr>
            <a:r>
              <a:rPr lang="en-US" u="sng"/>
              <a:t>Navigation:</a:t>
            </a:r>
            <a:endParaRPr u="sng"/>
          </a:p>
          <a:p>
            <a:pPr indent="-342900" lvl="0" marL="457200" rtl="0" algn="l">
              <a:spcBef>
                <a:spcPts val="1000"/>
              </a:spcBef>
              <a:spcAft>
                <a:spcPts val="0"/>
              </a:spcAft>
              <a:buSzPts val="1800"/>
              <a:buChar char="•"/>
            </a:pPr>
            <a:r>
              <a:rPr lang="en-US"/>
              <a:t>Search via a search bar</a:t>
            </a:r>
            <a:endParaRPr/>
          </a:p>
          <a:p>
            <a:pPr indent="-342900" lvl="0" marL="457200" rtl="0" algn="l">
              <a:spcBef>
                <a:spcPts val="0"/>
              </a:spcBef>
              <a:spcAft>
                <a:spcPts val="0"/>
              </a:spcAft>
              <a:buSzPts val="1800"/>
              <a:buChar char="•"/>
            </a:pPr>
            <a:r>
              <a:rPr lang="en-US"/>
              <a:t>Sort by Course number or Year</a:t>
            </a:r>
            <a:endParaRPr/>
          </a:p>
        </p:txBody>
      </p:sp>
      <p:pic>
        <p:nvPicPr>
          <p:cNvPr id="118" name="Google Shape;118;p18"/>
          <p:cNvPicPr preferRelativeResize="0"/>
          <p:nvPr/>
        </p:nvPicPr>
        <p:blipFill rotWithShape="1">
          <a:blip r:embed="rId3">
            <a:alphaModFix/>
          </a:blip>
          <a:srcRect b="7995" l="2143" r="2143" t="0"/>
          <a:stretch/>
        </p:blipFill>
        <p:spPr>
          <a:xfrm>
            <a:off x="4651175" y="2987225"/>
            <a:ext cx="4227348" cy="3870777"/>
          </a:xfrm>
          <a:prstGeom prst="rect">
            <a:avLst/>
          </a:prstGeom>
          <a:noFill/>
          <a:ln>
            <a:noFill/>
          </a:ln>
        </p:spPr>
      </p:pic>
      <p:pic>
        <p:nvPicPr>
          <p:cNvPr id="119" name="Google Shape;119;p18"/>
          <p:cNvPicPr preferRelativeResize="0"/>
          <p:nvPr/>
        </p:nvPicPr>
        <p:blipFill rotWithShape="1">
          <a:blip r:embed="rId4">
            <a:alphaModFix/>
          </a:blip>
          <a:srcRect b="43339" l="0" r="0" t="0"/>
          <a:stretch/>
        </p:blipFill>
        <p:spPr>
          <a:xfrm>
            <a:off x="6349650" y="1"/>
            <a:ext cx="5842351" cy="3052976"/>
          </a:xfrm>
          <a:prstGeom prst="rect">
            <a:avLst/>
          </a:prstGeom>
          <a:noFill/>
          <a:ln>
            <a:noFill/>
          </a:ln>
        </p:spPr>
      </p:pic>
      <p:pic>
        <p:nvPicPr>
          <p:cNvPr id="120" name="Google Shape;120;p18"/>
          <p:cNvPicPr preferRelativeResize="0"/>
          <p:nvPr/>
        </p:nvPicPr>
        <p:blipFill rotWithShape="1">
          <a:blip r:embed="rId5">
            <a:alphaModFix/>
          </a:blip>
          <a:srcRect b="4961" l="0" r="0" t="0"/>
          <a:stretch/>
        </p:blipFill>
        <p:spPr>
          <a:xfrm>
            <a:off x="8261050" y="2265900"/>
            <a:ext cx="3930952" cy="45921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39075" y="29777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Faculty and Research</a:t>
            </a:r>
            <a:endParaRPr/>
          </a:p>
        </p:txBody>
      </p:sp>
      <p:sp>
        <p:nvSpPr>
          <p:cNvPr id="126" name="Google Shape;126;p19"/>
          <p:cNvSpPr txBox="1"/>
          <p:nvPr>
            <p:ph idx="1" type="body"/>
          </p:nvPr>
        </p:nvSpPr>
        <p:spPr>
          <a:xfrm>
            <a:off x="339075" y="1222850"/>
            <a:ext cx="4273500" cy="47574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000" u="sng"/>
              <a:t>Content</a:t>
            </a:r>
            <a:endParaRPr sz="2000" u="sng"/>
          </a:p>
          <a:p>
            <a:pPr indent="-355600" lvl="0" marL="457200" rtl="0" algn="l">
              <a:lnSpc>
                <a:spcPct val="100000"/>
              </a:lnSpc>
              <a:spcBef>
                <a:spcPts val="0"/>
              </a:spcBef>
              <a:spcAft>
                <a:spcPts val="0"/>
              </a:spcAft>
              <a:buSzPts val="2000"/>
              <a:buChar char="•"/>
            </a:pPr>
            <a:r>
              <a:rPr lang="en-US" sz="2000"/>
              <a:t>Professors Details</a:t>
            </a:r>
            <a:endParaRPr sz="2000"/>
          </a:p>
          <a:p>
            <a:pPr indent="-355600" lvl="1" marL="1371600" rtl="0" algn="l">
              <a:lnSpc>
                <a:spcPct val="100000"/>
              </a:lnSpc>
              <a:spcBef>
                <a:spcPts val="0"/>
              </a:spcBef>
              <a:spcAft>
                <a:spcPts val="0"/>
              </a:spcAft>
              <a:buSzPts val="2000"/>
              <a:buChar char="•"/>
            </a:pPr>
            <a:r>
              <a:rPr lang="en-US" sz="2000"/>
              <a:t>Picture</a:t>
            </a:r>
            <a:endParaRPr sz="2000"/>
          </a:p>
          <a:p>
            <a:pPr indent="-355600" lvl="1" marL="1371600" rtl="0" algn="l">
              <a:lnSpc>
                <a:spcPct val="100000"/>
              </a:lnSpc>
              <a:spcBef>
                <a:spcPts val="0"/>
              </a:spcBef>
              <a:spcAft>
                <a:spcPts val="0"/>
              </a:spcAft>
              <a:buSzPts val="2000"/>
              <a:buChar char="•"/>
            </a:pPr>
            <a:r>
              <a:rPr lang="en-US" sz="2000"/>
              <a:t>General </a:t>
            </a:r>
            <a:r>
              <a:rPr lang="en-US" sz="2000"/>
              <a:t>Information</a:t>
            </a:r>
            <a:endParaRPr sz="2000"/>
          </a:p>
          <a:p>
            <a:pPr indent="-355600" lvl="1" marL="1371600" rtl="0" algn="l">
              <a:lnSpc>
                <a:spcPct val="100000"/>
              </a:lnSpc>
              <a:spcBef>
                <a:spcPts val="0"/>
              </a:spcBef>
              <a:spcAft>
                <a:spcPts val="0"/>
              </a:spcAft>
              <a:buSzPts val="2000"/>
              <a:buChar char="•"/>
            </a:pPr>
            <a:r>
              <a:rPr lang="en-US" sz="2000"/>
              <a:t>Contact Information</a:t>
            </a:r>
            <a:endParaRPr sz="2000"/>
          </a:p>
          <a:p>
            <a:pPr indent="0" lvl="0" marL="137160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lang="en-US" sz="2000" u="sng"/>
              <a:t>Navigation</a:t>
            </a:r>
            <a:endParaRPr sz="2000" u="sng"/>
          </a:p>
          <a:p>
            <a:pPr indent="-355600" lvl="0" marL="457200" rtl="0" algn="l">
              <a:lnSpc>
                <a:spcPct val="100000"/>
              </a:lnSpc>
              <a:spcBef>
                <a:spcPts val="0"/>
              </a:spcBef>
              <a:spcAft>
                <a:spcPts val="0"/>
              </a:spcAft>
              <a:buSzPts val="2000"/>
              <a:buChar char="•"/>
            </a:pPr>
            <a:r>
              <a:rPr lang="en-US" sz="2000"/>
              <a:t>Alphabetical </a:t>
            </a:r>
            <a:endParaRPr sz="2000" u="sng"/>
          </a:p>
          <a:p>
            <a:pPr indent="-355600" lvl="0" marL="457200" rtl="0" algn="l">
              <a:lnSpc>
                <a:spcPct val="100000"/>
              </a:lnSpc>
              <a:spcBef>
                <a:spcPts val="0"/>
              </a:spcBef>
              <a:spcAft>
                <a:spcPts val="0"/>
              </a:spcAft>
              <a:buSzPts val="2000"/>
              <a:buChar char="•"/>
            </a:pPr>
            <a:r>
              <a:rPr lang="en-US" sz="2000"/>
              <a:t>Search by last name</a:t>
            </a:r>
            <a:endParaRPr sz="2000"/>
          </a:p>
          <a:p>
            <a:pPr indent="-355600" lvl="0" marL="457200" rtl="0" algn="l">
              <a:lnSpc>
                <a:spcPct val="100000"/>
              </a:lnSpc>
              <a:spcBef>
                <a:spcPts val="0"/>
              </a:spcBef>
              <a:spcAft>
                <a:spcPts val="0"/>
              </a:spcAft>
              <a:buSzPts val="2000"/>
              <a:buChar char="•"/>
            </a:pPr>
            <a:r>
              <a:rPr lang="en-US" sz="2000"/>
              <a:t>Search bar</a:t>
            </a:r>
            <a:endParaRPr sz="2000"/>
          </a:p>
          <a:p>
            <a:pPr indent="0" lvl="0" marL="91440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lang="en-US" sz="2000" u="sng">
                <a:solidFill>
                  <a:srgbClr val="000000"/>
                </a:solidFill>
              </a:rPr>
              <a:t>Stru</a:t>
            </a:r>
            <a:r>
              <a:rPr lang="en-US" sz="2000" u="sng">
                <a:solidFill>
                  <a:srgbClr val="000000"/>
                </a:solidFill>
              </a:rPr>
              <a:t>c</a:t>
            </a:r>
            <a:r>
              <a:rPr lang="en-US" sz="2000" u="sng">
                <a:solidFill>
                  <a:srgbClr val="000000"/>
                </a:solidFill>
              </a:rPr>
              <a:t>ture</a:t>
            </a:r>
            <a:endParaRPr sz="2000">
              <a:solidFill>
                <a:srgbClr val="000000"/>
              </a:solidFill>
            </a:endParaRPr>
          </a:p>
          <a:p>
            <a:pPr indent="-355600" lvl="0" marL="457200" rtl="0" algn="l">
              <a:lnSpc>
                <a:spcPct val="100000"/>
              </a:lnSpc>
              <a:spcBef>
                <a:spcPts val="0"/>
              </a:spcBef>
              <a:spcAft>
                <a:spcPts val="0"/>
              </a:spcAft>
              <a:buClr>
                <a:srgbClr val="000000"/>
              </a:buClr>
              <a:buSzPts val="2000"/>
              <a:buChar char="•"/>
            </a:pPr>
            <a:r>
              <a:rPr lang="en-US" sz="2000">
                <a:solidFill>
                  <a:srgbClr val="000000"/>
                </a:solidFill>
              </a:rPr>
              <a:t>Research section only shows the people associated with research interest</a:t>
            </a:r>
            <a:endParaRPr sz="2000">
              <a:solidFill>
                <a:srgbClr val="000000"/>
              </a:solidFill>
            </a:endParaRPr>
          </a:p>
          <a:p>
            <a:pPr indent="0" lvl="0" marL="0" rtl="0" algn="l">
              <a:lnSpc>
                <a:spcPct val="100000"/>
              </a:lnSpc>
              <a:spcBef>
                <a:spcPts val="0"/>
              </a:spcBef>
              <a:spcAft>
                <a:spcPts val="0"/>
              </a:spcAft>
              <a:buClr>
                <a:schemeClr val="dk1"/>
              </a:buClr>
              <a:buSzPts val="1100"/>
              <a:buFont typeface="Arial"/>
              <a:buNone/>
            </a:pPr>
            <a:r>
              <a:t/>
            </a:r>
            <a:endParaRPr sz="1800"/>
          </a:p>
        </p:txBody>
      </p:sp>
      <p:pic>
        <p:nvPicPr>
          <p:cNvPr id="127" name="Google Shape;127;p19"/>
          <p:cNvPicPr preferRelativeResize="0"/>
          <p:nvPr/>
        </p:nvPicPr>
        <p:blipFill>
          <a:blip r:embed="rId3">
            <a:alphaModFix/>
          </a:blip>
          <a:stretch>
            <a:fillRect/>
          </a:stretch>
        </p:blipFill>
        <p:spPr>
          <a:xfrm>
            <a:off x="8164125" y="0"/>
            <a:ext cx="4027876" cy="3112449"/>
          </a:xfrm>
          <a:prstGeom prst="rect">
            <a:avLst/>
          </a:prstGeom>
          <a:noFill/>
          <a:ln>
            <a:noFill/>
          </a:ln>
        </p:spPr>
      </p:pic>
      <p:pic>
        <p:nvPicPr>
          <p:cNvPr id="128" name="Google Shape;128;p19"/>
          <p:cNvPicPr preferRelativeResize="0"/>
          <p:nvPr/>
        </p:nvPicPr>
        <p:blipFill>
          <a:blip r:embed="rId4">
            <a:alphaModFix/>
          </a:blip>
          <a:stretch>
            <a:fillRect/>
          </a:stretch>
        </p:blipFill>
        <p:spPr>
          <a:xfrm>
            <a:off x="4763300" y="1461250"/>
            <a:ext cx="3617125" cy="2795025"/>
          </a:xfrm>
          <a:prstGeom prst="rect">
            <a:avLst/>
          </a:prstGeom>
          <a:noFill/>
          <a:ln>
            <a:noFill/>
          </a:ln>
        </p:spPr>
      </p:pic>
      <p:pic>
        <p:nvPicPr>
          <p:cNvPr id="129" name="Google Shape;129;p19"/>
          <p:cNvPicPr preferRelativeResize="0"/>
          <p:nvPr/>
        </p:nvPicPr>
        <p:blipFill>
          <a:blip r:embed="rId5">
            <a:alphaModFix/>
          </a:blip>
          <a:stretch>
            <a:fillRect/>
          </a:stretch>
        </p:blipFill>
        <p:spPr>
          <a:xfrm>
            <a:off x="7503113" y="3745550"/>
            <a:ext cx="4688888" cy="3112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429500" y="0"/>
            <a:ext cx="5727000" cy="145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Forms</a:t>
            </a:r>
            <a:endParaRPr/>
          </a:p>
        </p:txBody>
      </p:sp>
      <p:sp>
        <p:nvSpPr>
          <p:cNvPr id="135" name="Google Shape;135;p20"/>
          <p:cNvSpPr txBox="1"/>
          <p:nvPr>
            <p:ph idx="1" type="body"/>
          </p:nvPr>
        </p:nvSpPr>
        <p:spPr>
          <a:xfrm>
            <a:off x="515425" y="1157925"/>
            <a:ext cx="4686000" cy="42744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400" u="sng"/>
              <a:t>Content</a:t>
            </a:r>
            <a:endParaRPr sz="2400" u="sng"/>
          </a:p>
          <a:p>
            <a:pPr indent="-342900" lvl="0" marL="457200" rtl="0" algn="l">
              <a:lnSpc>
                <a:spcPct val="100000"/>
              </a:lnSpc>
              <a:spcBef>
                <a:spcPts val="0"/>
              </a:spcBef>
              <a:spcAft>
                <a:spcPts val="0"/>
              </a:spcAft>
              <a:buSzPts val="1800"/>
              <a:buChar char="•"/>
            </a:pPr>
            <a:r>
              <a:rPr lang="en-US" sz="1800"/>
              <a:t>Overview</a:t>
            </a:r>
            <a:endParaRPr sz="1200"/>
          </a:p>
          <a:p>
            <a:pPr indent="0" lvl="0" marL="457200" rtl="0" algn="l">
              <a:lnSpc>
                <a:spcPct val="100000"/>
              </a:lnSpc>
              <a:spcBef>
                <a:spcPts val="0"/>
              </a:spcBef>
              <a:spcAft>
                <a:spcPts val="0"/>
              </a:spcAft>
              <a:buNone/>
            </a:pPr>
            <a:r>
              <a:rPr lang="en-US" sz="1200"/>
              <a:t>     </a:t>
            </a:r>
            <a:r>
              <a:rPr lang="en-US" sz="1800"/>
              <a:t>-Frequent searches, main forms</a:t>
            </a:r>
            <a:endParaRPr sz="1200"/>
          </a:p>
          <a:p>
            <a:pPr indent="0" lvl="0" marL="457200" rtl="0" algn="l">
              <a:lnSpc>
                <a:spcPct val="100000"/>
              </a:lnSpc>
              <a:spcBef>
                <a:spcPts val="0"/>
              </a:spcBef>
              <a:spcAft>
                <a:spcPts val="0"/>
              </a:spcAft>
              <a:buNone/>
            </a:pPr>
            <a:r>
              <a:rPr lang="en-US" sz="1200"/>
              <a:t>     </a:t>
            </a:r>
            <a:r>
              <a:rPr lang="en-US" sz="1800"/>
              <a:t>-Each name of forms is given a link</a:t>
            </a:r>
            <a:endParaRPr sz="1800"/>
          </a:p>
          <a:p>
            <a:pPr indent="-342900" lvl="0" marL="457200" rtl="0" algn="l">
              <a:lnSpc>
                <a:spcPct val="100000"/>
              </a:lnSpc>
              <a:spcBef>
                <a:spcPts val="0"/>
              </a:spcBef>
              <a:spcAft>
                <a:spcPts val="0"/>
              </a:spcAft>
              <a:buSzPts val="1800"/>
              <a:buChar char="•"/>
            </a:pPr>
            <a:r>
              <a:rPr lang="en-US" sz="1800"/>
              <a:t>Registration</a:t>
            </a:r>
            <a:endParaRPr sz="1800"/>
          </a:p>
          <a:p>
            <a:pPr indent="-342900" lvl="0" marL="457200" rtl="0" algn="l">
              <a:lnSpc>
                <a:spcPct val="100000"/>
              </a:lnSpc>
              <a:spcBef>
                <a:spcPts val="0"/>
              </a:spcBef>
              <a:spcAft>
                <a:spcPts val="0"/>
              </a:spcAft>
              <a:buSzPts val="1800"/>
              <a:buChar char="•"/>
            </a:pPr>
            <a:r>
              <a:rPr lang="en-US" sz="1800"/>
              <a:t>Applications</a:t>
            </a:r>
            <a:endParaRPr sz="1800"/>
          </a:p>
          <a:p>
            <a:pPr indent="-342900" lvl="0" marL="457200" rtl="0" algn="l">
              <a:lnSpc>
                <a:spcPct val="100000"/>
              </a:lnSpc>
              <a:spcBef>
                <a:spcPts val="0"/>
              </a:spcBef>
              <a:spcAft>
                <a:spcPts val="0"/>
              </a:spcAft>
              <a:buSzPts val="1800"/>
              <a:buChar char="•"/>
            </a:pPr>
            <a:r>
              <a:rPr lang="en-US" sz="1800"/>
              <a:t>Events</a:t>
            </a:r>
            <a:endParaRPr sz="1800"/>
          </a:p>
          <a:p>
            <a:pPr indent="-342900" lvl="0" marL="457200" rtl="0" algn="l">
              <a:lnSpc>
                <a:spcPct val="100000"/>
              </a:lnSpc>
              <a:spcBef>
                <a:spcPts val="0"/>
              </a:spcBef>
              <a:spcAft>
                <a:spcPts val="0"/>
              </a:spcAft>
              <a:buSzPts val="1800"/>
              <a:buChar char="•"/>
            </a:pPr>
            <a:r>
              <a:rPr lang="en-US" sz="1800"/>
              <a:t>Faculty</a:t>
            </a:r>
            <a:endParaRPr sz="1800"/>
          </a:p>
          <a:p>
            <a:pPr indent="0" lvl="0" marL="457200" rtl="0" algn="l">
              <a:lnSpc>
                <a:spcPct val="100000"/>
              </a:lnSpc>
              <a:spcBef>
                <a:spcPts val="0"/>
              </a:spcBef>
              <a:spcAft>
                <a:spcPts val="0"/>
              </a:spcAft>
              <a:buNone/>
            </a:pPr>
            <a:r>
              <a:rPr lang="en-US" sz="1800"/>
              <a:t>    -New hire forms</a:t>
            </a:r>
            <a:endParaRPr sz="1800"/>
          </a:p>
          <a:p>
            <a:pPr indent="0" lvl="0" marL="457200" rtl="0" algn="l">
              <a:lnSpc>
                <a:spcPct val="100000"/>
              </a:lnSpc>
              <a:spcBef>
                <a:spcPts val="0"/>
              </a:spcBef>
              <a:spcAft>
                <a:spcPts val="0"/>
              </a:spcAft>
              <a:buNone/>
            </a:pPr>
            <a:r>
              <a:rPr lang="en-US" sz="1800"/>
              <a:t>    -Application forms</a:t>
            </a:r>
            <a:endParaRPr sz="1800"/>
          </a:p>
          <a:p>
            <a:pPr indent="-342900" lvl="0" marL="457200" rtl="0" algn="l">
              <a:lnSpc>
                <a:spcPct val="100000"/>
              </a:lnSpc>
              <a:spcBef>
                <a:spcPts val="0"/>
              </a:spcBef>
              <a:spcAft>
                <a:spcPts val="0"/>
              </a:spcAft>
              <a:buSzPts val="1800"/>
              <a:buChar char="•"/>
            </a:pPr>
            <a:r>
              <a:rPr lang="en-US" sz="1800"/>
              <a:t>Other</a:t>
            </a:r>
            <a:endParaRPr sz="18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Clr>
                <a:schemeClr val="dk1"/>
              </a:buClr>
              <a:buSzPts val="1100"/>
              <a:buFont typeface="Arial"/>
              <a:buNone/>
            </a:pPr>
            <a:r>
              <a:rPr lang="en-US" sz="2400" u="sng"/>
              <a:t>Navigation</a:t>
            </a:r>
            <a:endParaRPr sz="2400" u="sng"/>
          </a:p>
          <a:p>
            <a:pPr indent="-342900" lvl="0" marL="457200" rtl="0" algn="l">
              <a:lnSpc>
                <a:spcPct val="100000"/>
              </a:lnSpc>
              <a:spcBef>
                <a:spcPts val="0"/>
              </a:spcBef>
              <a:spcAft>
                <a:spcPts val="0"/>
              </a:spcAft>
              <a:buSzPts val="1800"/>
              <a:buChar char="•"/>
            </a:pPr>
            <a:r>
              <a:rPr lang="en-US" sz="1800"/>
              <a:t>Forms will be searchable with consistency</a:t>
            </a:r>
            <a:endParaRPr sz="1800"/>
          </a:p>
          <a:p>
            <a:pPr indent="-342900" lvl="0" marL="457200" rtl="0" algn="l">
              <a:lnSpc>
                <a:spcPct val="100000"/>
              </a:lnSpc>
              <a:spcBef>
                <a:spcPts val="0"/>
              </a:spcBef>
              <a:spcAft>
                <a:spcPts val="0"/>
              </a:spcAft>
              <a:buSzPts val="1800"/>
              <a:buChar char="•"/>
            </a:pPr>
            <a:r>
              <a:rPr lang="en-US" sz="1800"/>
              <a:t>Search by keyword</a:t>
            </a:r>
            <a:endParaRPr sz="1800"/>
          </a:p>
          <a:p>
            <a:pPr indent="-342900" lvl="0" marL="457200" rtl="0" algn="l">
              <a:lnSpc>
                <a:spcPct val="100000"/>
              </a:lnSpc>
              <a:spcBef>
                <a:spcPts val="0"/>
              </a:spcBef>
              <a:spcAft>
                <a:spcPts val="0"/>
              </a:spcAft>
              <a:buSzPts val="1800"/>
              <a:buChar char="•"/>
            </a:pPr>
            <a:r>
              <a:rPr lang="en-US" sz="1800"/>
              <a:t>Main contents listed on side navigation</a:t>
            </a:r>
            <a:endParaRPr sz="1800"/>
          </a:p>
          <a:p>
            <a:pPr indent="0" lvl="0" marL="457200" rtl="0" algn="l">
              <a:lnSpc>
                <a:spcPct val="100000"/>
              </a:lnSpc>
              <a:spcBef>
                <a:spcPts val="0"/>
              </a:spcBef>
              <a:spcAft>
                <a:spcPts val="0"/>
              </a:spcAft>
              <a:buClr>
                <a:srgbClr val="000000"/>
              </a:buClr>
              <a:buSzPts val="1100"/>
              <a:buFont typeface="Arial"/>
              <a:buNone/>
            </a:pPr>
            <a:r>
              <a:rPr lang="en-US" sz="1800"/>
              <a:t>bar</a:t>
            </a:r>
            <a:endParaRPr sz="18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pic>
        <p:nvPicPr>
          <p:cNvPr id="136" name="Google Shape;136;p20"/>
          <p:cNvPicPr preferRelativeResize="0"/>
          <p:nvPr/>
        </p:nvPicPr>
        <p:blipFill rotWithShape="1">
          <a:blip r:embed="rId3">
            <a:alphaModFix/>
          </a:blip>
          <a:srcRect b="55828" l="0" r="0" t="6363"/>
          <a:stretch/>
        </p:blipFill>
        <p:spPr>
          <a:xfrm>
            <a:off x="5007725" y="3026350"/>
            <a:ext cx="7184276" cy="3831650"/>
          </a:xfrm>
          <a:prstGeom prst="rect">
            <a:avLst/>
          </a:prstGeom>
          <a:noFill/>
          <a:ln>
            <a:noFill/>
          </a:ln>
        </p:spPr>
      </p:pic>
      <p:pic>
        <p:nvPicPr>
          <p:cNvPr id="137" name="Google Shape;137;p20"/>
          <p:cNvPicPr preferRelativeResize="0"/>
          <p:nvPr/>
        </p:nvPicPr>
        <p:blipFill rotWithShape="1">
          <a:blip r:embed="rId4">
            <a:alphaModFix/>
          </a:blip>
          <a:srcRect b="54294" l="-494" r="-494" t="9152"/>
          <a:stretch/>
        </p:blipFill>
        <p:spPr>
          <a:xfrm>
            <a:off x="5079025" y="0"/>
            <a:ext cx="7184276" cy="3026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549900" y="10337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Info</a:t>
            </a:r>
            <a:endParaRPr/>
          </a:p>
        </p:txBody>
      </p:sp>
      <p:sp>
        <p:nvSpPr>
          <p:cNvPr id="143" name="Google Shape;143;p21"/>
          <p:cNvSpPr txBox="1"/>
          <p:nvPr>
            <p:ph idx="1" type="body"/>
          </p:nvPr>
        </p:nvSpPr>
        <p:spPr>
          <a:xfrm>
            <a:off x="549900" y="1126750"/>
            <a:ext cx="4869300" cy="50994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u="sng"/>
              <a:t>Content</a:t>
            </a:r>
            <a:endParaRPr u="sng"/>
          </a:p>
          <a:p>
            <a:pPr indent="0" lvl="0" marL="0" rtl="0" algn="l">
              <a:lnSpc>
                <a:spcPct val="100000"/>
              </a:lnSpc>
              <a:spcBef>
                <a:spcPts val="0"/>
              </a:spcBef>
              <a:spcAft>
                <a:spcPts val="0"/>
              </a:spcAft>
              <a:buClr>
                <a:schemeClr val="dk1"/>
              </a:buClr>
              <a:buSzPts val="1100"/>
              <a:buFont typeface="Arial"/>
              <a:buNone/>
            </a:pPr>
            <a:r>
              <a:rPr lang="en-US" sz="1800"/>
              <a:t>Overview</a:t>
            </a:r>
            <a:endParaRPr sz="1800"/>
          </a:p>
          <a:p>
            <a:pPr indent="-342900" lvl="0" marL="457200" rtl="0" algn="l">
              <a:lnSpc>
                <a:spcPct val="100000"/>
              </a:lnSpc>
              <a:spcBef>
                <a:spcPts val="0"/>
              </a:spcBef>
              <a:spcAft>
                <a:spcPts val="0"/>
              </a:spcAft>
              <a:buSzPts val="1800"/>
              <a:buChar char="•"/>
            </a:pPr>
            <a:r>
              <a:rPr lang="en-US" sz="1800"/>
              <a:t>Admission</a:t>
            </a:r>
            <a:endParaRPr sz="1800"/>
          </a:p>
          <a:p>
            <a:pPr indent="-342900" lvl="0" marL="457200" rtl="0" algn="l">
              <a:lnSpc>
                <a:spcPct val="100000"/>
              </a:lnSpc>
              <a:spcBef>
                <a:spcPts val="0"/>
              </a:spcBef>
              <a:spcAft>
                <a:spcPts val="0"/>
              </a:spcAft>
              <a:buSzPts val="1800"/>
              <a:buChar char="•"/>
            </a:pPr>
            <a:r>
              <a:rPr lang="en-US" sz="1800"/>
              <a:t>New Hire (Join Us)</a:t>
            </a:r>
            <a:endParaRPr sz="1800"/>
          </a:p>
          <a:p>
            <a:pPr indent="-342900" lvl="0" marL="457200" rtl="0" algn="l">
              <a:lnSpc>
                <a:spcPct val="100000"/>
              </a:lnSpc>
              <a:spcBef>
                <a:spcPts val="0"/>
              </a:spcBef>
              <a:spcAft>
                <a:spcPts val="0"/>
              </a:spcAft>
              <a:buSzPts val="1800"/>
              <a:buChar char="•"/>
            </a:pPr>
            <a:r>
              <a:rPr lang="en-US" sz="1800"/>
              <a:t>Contact</a:t>
            </a:r>
            <a:endParaRPr sz="1800"/>
          </a:p>
          <a:p>
            <a:pPr indent="-342900" lvl="0" marL="457200" rtl="0" algn="l">
              <a:lnSpc>
                <a:spcPct val="100000"/>
              </a:lnSpc>
              <a:spcBef>
                <a:spcPts val="0"/>
              </a:spcBef>
              <a:spcAft>
                <a:spcPts val="0"/>
              </a:spcAft>
              <a:buSzPts val="1800"/>
              <a:buChar char="•"/>
            </a:pPr>
            <a:r>
              <a:rPr lang="en-US" sz="1800"/>
              <a:t>Safety policies</a:t>
            </a:r>
            <a:endParaRPr sz="1800"/>
          </a:p>
          <a:p>
            <a:pPr indent="-342900" lvl="0" marL="457200" rtl="0" algn="l">
              <a:lnSpc>
                <a:spcPct val="100000"/>
              </a:lnSpc>
              <a:spcBef>
                <a:spcPts val="0"/>
              </a:spcBef>
              <a:spcAft>
                <a:spcPts val="0"/>
              </a:spcAft>
              <a:buSzPts val="1800"/>
              <a:buChar char="•"/>
            </a:pPr>
            <a:r>
              <a:rPr lang="en-US" sz="1800"/>
              <a:t>Events</a:t>
            </a:r>
            <a:endParaRPr sz="1800"/>
          </a:p>
          <a:p>
            <a:pPr indent="0" lvl="0" marL="457200" rtl="0" algn="l">
              <a:lnSpc>
                <a:spcPct val="100000"/>
              </a:lnSpc>
              <a:spcBef>
                <a:spcPts val="0"/>
              </a:spcBef>
              <a:spcAft>
                <a:spcPts val="0"/>
              </a:spcAft>
              <a:buNone/>
            </a:pPr>
            <a:r>
              <a:rPr lang="en-US" sz="1800"/>
              <a:t>- Calendar for overview</a:t>
            </a:r>
            <a:endParaRPr sz="1800"/>
          </a:p>
          <a:p>
            <a:pPr indent="0" lvl="0" marL="457200" rtl="0" algn="l">
              <a:lnSpc>
                <a:spcPct val="100000"/>
              </a:lnSpc>
              <a:spcBef>
                <a:spcPts val="0"/>
              </a:spcBef>
              <a:spcAft>
                <a:spcPts val="0"/>
              </a:spcAft>
              <a:buNone/>
            </a:pPr>
            <a:r>
              <a:rPr lang="en-US" sz="1800"/>
              <a:t>- SubMenuContent sorted by date</a:t>
            </a:r>
            <a:endParaRPr sz="1800"/>
          </a:p>
          <a:p>
            <a:pPr indent="0" lvl="0" marL="0" rtl="0" algn="l">
              <a:lnSpc>
                <a:spcPct val="100000"/>
              </a:lnSpc>
              <a:spcBef>
                <a:spcPts val="0"/>
              </a:spcBef>
              <a:spcAft>
                <a:spcPts val="0"/>
              </a:spcAft>
              <a:buClr>
                <a:schemeClr val="dk1"/>
              </a:buClr>
              <a:buSzPts val="1100"/>
              <a:buFont typeface="Arial"/>
              <a:buNone/>
            </a:pPr>
            <a:r>
              <a:rPr lang="en-US" u="sng"/>
              <a:t>Navigation</a:t>
            </a:r>
            <a:endParaRPr u="sng"/>
          </a:p>
          <a:p>
            <a:pPr indent="-342900" lvl="0" marL="457200" rtl="0" algn="l">
              <a:lnSpc>
                <a:spcPct val="100000"/>
              </a:lnSpc>
              <a:spcBef>
                <a:spcPts val="0"/>
              </a:spcBef>
              <a:spcAft>
                <a:spcPts val="0"/>
              </a:spcAft>
              <a:buSzPts val="1800"/>
              <a:buChar char="•"/>
            </a:pPr>
            <a:r>
              <a:rPr lang="en-US" sz="1800"/>
              <a:t>All contents centralized on one page</a:t>
            </a:r>
            <a:endParaRPr sz="1800"/>
          </a:p>
          <a:p>
            <a:pPr indent="-342900" lvl="0" marL="457200" rtl="0" algn="l">
              <a:lnSpc>
                <a:spcPct val="100000"/>
              </a:lnSpc>
              <a:spcBef>
                <a:spcPts val="0"/>
              </a:spcBef>
              <a:spcAft>
                <a:spcPts val="0"/>
              </a:spcAft>
              <a:buSzPts val="1800"/>
              <a:buChar char="•"/>
            </a:pPr>
            <a:r>
              <a:rPr lang="en-US" sz="1800"/>
              <a:t>Search bar unnecessary</a:t>
            </a:r>
            <a:endParaRPr sz="1800"/>
          </a:p>
          <a:p>
            <a:pPr indent="-342900" lvl="0" marL="457200" rtl="0" algn="l">
              <a:lnSpc>
                <a:spcPct val="100000"/>
              </a:lnSpc>
              <a:spcBef>
                <a:spcPts val="0"/>
              </a:spcBef>
              <a:spcAft>
                <a:spcPts val="0"/>
              </a:spcAft>
              <a:buSzPts val="1800"/>
              <a:buChar char="•"/>
            </a:pPr>
            <a:r>
              <a:rPr lang="en-US" sz="1800"/>
              <a:t>Some primary/latest information listed on main page</a:t>
            </a:r>
            <a:endParaRPr sz="1800"/>
          </a:p>
          <a:p>
            <a:pPr indent="0" lvl="0" marL="0" rtl="0" algn="l">
              <a:lnSpc>
                <a:spcPct val="100000"/>
              </a:lnSpc>
              <a:spcBef>
                <a:spcPts val="0"/>
              </a:spcBef>
              <a:spcAft>
                <a:spcPts val="0"/>
              </a:spcAft>
              <a:buClr>
                <a:schemeClr val="dk1"/>
              </a:buClr>
              <a:buSzPts val="1100"/>
              <a:buFont typeface="Arial"/>
              <a:buNone/>
            </a:pPr>
            <a:r>
              <a:rPr lang="en-US" u="sng"/>
              <a:t>Structure</a:t>
            </a:r>
            <a:endParaRPr u="sng"/>
          </a:p>
          <a:p>
            <a:pPr indent="-342900" lvl="0" marL="457200" rtl="0" algn="l">
              <a:lnSpc>
                <a:spcPct val="100000"/>
              </a:lnSpc>
              <a:spcBef>
                <a:spcPts val="0"/>
              </a:spcBef>
              <a:spcAft>
                <a:spcPts val="0"/>
              </a:spcAft>
              <a:buSzPts val="1800"/>
              <a:buChar char="•"/>
            </a:pPr>
            <a:r>
              <a:rPr lang="en-US" sz="1800"/>
              <a:t>Main content</a:t>
            </a:r>
            <a:endParaRPr sz="1800"/>
          </a:p>
          <a:p>
            <a:pPr indent="-342900" lvl="0" marL="457200" rtl="0" algn="l">
              <a:lnSpc>
                <a:spcPct val="100000"/>
              </a:lnSpc>
              <a:spcBef>
                <a:spcPts val="0"/>
              </a:spcBef>
              <a:spcAft>
                <a:spcPts val="0"/>
              </a:spcAft>
              <a:buSzPts val="1800"/>
              <a:buChar char="•"/>
            </a:pPr>
            <a:r>
              <a:rPr lang="en-US" sz="1800"/>
              <a:t>Simple navigation bar </a:t>
            </a:r>
            <a:endParaRPr sz="1800"/>
          </a:p>
          <a:p>
            <a:pPr indent="-342900" lvl="0" marL="457200" rtl="0" algn="l">
              <a:lnSpc>
                <a:spcPct val="100000"/>
              </a:lnSpc>
              <a:spcBef>
                <a:spcPts val="0"/>
              </a:spcBef>
              <a:spcAft>
                <a:spcPts val="0"/>
              </a:spcAft>
              <a:buSzPts val="1800"/>
              <a:buChar char="•"/>
            </a:pPr>
            <a:r>
              <a:rPr lang="en-US" sz="1800"/>
              <a:t>FAQs</a:t>
            </a:r>
            <a:endParaRPr sz="1800"/>
          </a:p>
          <a:p>
            <a:pPr indent="0" lvl="0" marL="0" rtl="0" algn="l">
              <a:spcBef>
                <a:spcPts val="1000"/>
              </a:spcBef>
              <a:spcAft>
                <a:spcPts val="0"/>
              </a:spcAft>
              <a:buNone/>
            </a:pPr>
            <a:r>
              <a:t/>
            </a:r>
            <a:endParaRPr/>
          </a:p>
        </p:txBody>
      </p:sp>
      <p:pic>
        <p:nvPicPr>
          <p:cNvPr id="144" name="Google Shape;144;p21"/>
          <p:cNvPicPr preferRelativeResize="0"/>
          <p:nvPr/>
        </p:nvPicPr>
        <p:blipFill rotWithShape="1">
          <a:blip r:embed="rId3">
            <a:alphaModFix/>
          </a:blip>
          <a:srcRect b="30607" l="0" r="3456" t="6204"/>
          <a:stretch/>
        </p:blipFill>
        <p:spPr>
          <a:xfrm>
            <a:off x="5224650" y="0"/>
            <a:ext cx="7021501" cy="4832124"/>
          </a:xfrm>
          <a:prstGeom prst="rect">
            <a:avLst/>
          </a:prstGeom>
          <a:noFill/>
          <a:ln>
            <a:noFill/>
          </a:ln>
        </p:spPr>
      </p:pic>
      <p:pic>
        <p:nvPicPr>
          <p:cNvPr id="145" name="Google Shape;145;p21"/>
          <p:cNvPicPr preferRelativeResize="0"/>
          <p:nvPr/>
        </p:nvPicPr>
        <p:blipFill rotWithShape="1">
          <a:blip r:embed="rId4">
            <a:alphaModFix/>
          </a:blip>
          <a:srcRect b="19237" l="0" r="0" t="0"/>
          <a:stretch/>
        </p:blipFill>
        <p:spPr>
          <a:xfrm rot="-5400000">
            <a:off x="9795825" y="4551850"/>
            <a:ext cx="2485025" cy="2307325"/>
          </a:xfrm>
          <a:prstGeom prst="rect">
            <a:avLst/>
          </a:prstGeom>
          <a:noFill/>
          <a:ln>
            <a:noFill/>
          </a:ln>
        </p:spPr>
      </p:pic>
      <p:pic>
        <p:nvPicPr>
          <p:cNvPr id="146" name="Google Shape;146;p21"/>
          <p:cNvPicPr preferRelativeResize="0"/>
          <p:nvPr/>
        </p:nvPicPr>
        <p:blipFill>
          <a:blip r:embed="rId5">
            <a:alphaModFix/>
          </a:blip>
          <a:stretch>
            <a:fillRect/>
          </a:stretch>
        </p:blipFill>
        <p:spPr>
          <a:xfrm rot="-5400000">
            <a:off x="6290175" y="4582198"/>
            <a:ext cx="2475599" cy="2344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